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6.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7.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8.xml" ContentType="application/vnd.openxmlformats-officedocument.presentationml.tags+xml"/>
  <Override PartName="/ppt/notesSlides/notesSlide70.xml" ContentType="application/vnd.openxmlformats-officedocument.presentationml.notesSlide+xml"/>
  <Override PartName="/ppt/tags/tag19.xml" ContentType="application/vnd.openxmlformats-officedocument.presentationml.tags+xml"/>
  <Override PartName="/ppt/notesSlides/notesSlide71.xml" ContentType="application/vnd.openxmlformats-officedocument.presentationml.notesSlide+xml"/>
  <Override PartName="/ppt/tags/tag20.xml" ContentType="application/vnd.openxmlformats-officedocument.presentationml.tags+xml"/>
  <Override PartName="/ppt/notesSlides/notesSlide72.xml" ContentType="application/vnd.openxmlformats-officedocument.presentationml.notesSlide+xml"/>
  <Override PartName="/ppt/tags/tag21.xml" ContentType="application/vnd.openxmlformats-officedocument.presentationml.tags+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7"/>
  </p:notesMasterIdLst>
  <p:sldIdLst>
    <p:sldId id="513" r:id="rId2"/>
    <p:sldId id="1209" r:id="rId3"/>
    <p:sldId id="1272" r:id="rId4"/>
    <p:sldId id="1071" r:id="rId5"/>
    <p:sldId id="1053" r:id="rId6"/>
    <p:sldId id="763" r:id="rId7"/>
    <p:sldId id="1210" r:id="rId8"/>
    <p:sldId id="1052" r:id="rId9"/>
    <p:sldId id="1069" r:id="rId10"/>
    <p:sldId id="876" r:id="rId11"/>
    <p:sldId id="860" r:id="rId12"/>
    <p:sldId id="759" r:id="rId13"/>
    <p:sldId id="1108" r:id="rId14"/>
    <p:sldId id="1211" r:id="rId15"/>
    <p:sldId id="1212" r:id="rId16"/>
    <p:sldId id="1213" r:id="rId17"/>
    <p:sldId id="1214" r:id="rId18"/>
    <p:sldId id="1215" r:id="rId19"/>
    <p:sldId id="1216" r:id="rId20"/>
    <p:sldId id="1217" r:id="rId21"/>
    <p:sldId id="1218" r:id="rId22"/>
    <p:sldId id="1219" r:id="rId23"/>
    <p:sldId id="1220" r:id="rId24"/>
    <p:sldId id="1056" r:id="rId25"/>
    <p:sldId id="1187" r:id="rId26"/>
    <p:sldId id="1221" r:id="rId27"/>
    <p:sldId id="1222" r:id="rId28"/>
    <p:sldId id="1223" r:id="rId29"/>
    <p:sldId id="1224" r:id="rId30"/>
    <p:sldId id="1225" r:id="rId31"/>
    <p:sldId id="1226" r:id="rId32"/>
    <p:sldId id="1227" r:id="rId33"/>
    <p:sldId id="1229" r:id="rId34"/>
    <p:sldId id="1231" r:id="rId35"/>
    <p:sldId id="1233" r:id="rId36"/>
    <p:sldId id="1234" r:id="rId37"/>
    <p:sldId id="1103" r:id="rId38"/>
    <p:sldId id="1189" r:id="rId39"/>
    <p:sldId id="1235" r:id="rId40"/>
    <p:sldId id="1236" r:id="rId41"/>
    <p:sldId id="1237" r:id="rId42"/>
    <p:sldId id="1238" r:id="rId43"/>
    <p:sldId id="1239" r:id="rId44"/>
    <p:sldId id="1240" r:id="rId45"/>
    <p:sldId id="1241" r:id="rId46"/>
    <p:sldId id="1242" r:id="rId47"/>
    <p:sldId id="1244" r:id="rId48"/>
    <p:sldId id="1273" r:id="rId49"/>
    <p:sldId id="1247" r:id="rId50"/>
    <p:sldId id="1248" r:id="rId51"/>
    <p:sldId id="1249" r:id="rId52"/>
    <p:sldId id="1250" r:id="rId53"/>
    <p:sldId id="1252" r:id="rId54"/>
    <p:sldId id="1254" r:id="rId55"/>
    <p:sldId id="1255" r:id="rId56"/>
    <p:sldId id="1256" r:id="rId57"/>
    <p:sldId id="1257" r:id="rId58"/>
    <p:sldId id="1259" r:id="rId59"/>
    <p:sldId id="1261" r:id="rId60"/>
    <p:sldId id="1263" r:id="rId61"/>
    <p:sldId id="1104" r:id="rId62"/>
    <p:sldId id="1194" r:id="rId63"/>
    <p:sldId id="1269" r:id="rId64"/>
    <p:sldId id="1264" r:id="rId65"/>
    <p:sldId id="1270" r:id="rId66"/>
    <p:sldId id="1265" r:id="rId67"/>
    <p:sldId id="1271" r:id="rId68"/>
    <p:sldId id="1266" r:id="rId69"/>
    <p:sldId id="1267" r:id="rId70"/>
    <p:sldId id="957" r:id="rId71"/>
    <p:sldId id="1205" r:id="rId72"/>
    <p:sldId id="1138" r:id="rId73"/>
    <p:sldId id="1268" r:id="rId74"/>
    <p:sldId id="874" r:id="rId75"/>
    <p:sldId id="291" r:id="rId76"/>
  </p:sldIdLst>
  <p:sldSz cx="9144000" cy="5143500" type="screen16x9"/>
  <p:notesSz cx="6858000" cy="9144000"/>
  <p:custDataLst>
    <p:tags r:id="rId7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547A0D-6A4B-1DD0-0079-CEAFFFF00350}" v="12" dt="2020-05-14T02:54:31.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06" autoAdjust="0"/>
    <p:restoredTop sz="86275" autoAdjust="0"/>
  </p:normalViewPr>
  <p:slideViewPr>
    <p:cSldViewPr snapToGrid="0" showGuides="1">
      <p:cViewPr varScale="1">
        <p:scale>
          <a:sx n="76" d="100"/>
          <a:sy n="76" d="100"/>
        </p:scale>
        <p:origin x="480" y="6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5/13/2020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pt-BR" b="0"/>
              <a:t>Programa da Cisco Networking Academy</a:t>
            </a:r>
          </a:p>
          <a:p>
            <a:pPr rtl="0">
              <a:spcBef>
                <a:spcPts val="0"/>
              </a:spcBef>
            </a:pPr>
            <a:r>
              <a:rPr lang="pt-BR">
                <a:solidFill>
                  <a:schemeClr val="accent5">
                    <a:lumMod val="40000"/>
                    <a:lumOff val="60000"/>
                  </a:schemeClr>
                </a:solidFill>
              </a:rPr>
              <a:t>Switching, Routing, e Wireless Essentials v7.0 (SRWE)</a:t>
            </a:r>
          </a:p>
          <a:p>
            <a:pPr rtl="0">
              <a:buFontTx/>
              <a:buNone/>
            </a:pPr>
            <a:r>
              <a:rPr lang="pt-BR" b="0"/>
              <a:t>Módulo 13: Configuração de WLAN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p:txBody>
      </p:sp>
      <p:sp>
        <p:nvSpPr>
          <p:cNvPr id="4" name="Slide Number Placeholder 3"/>
          <p:cNvSpPr>
            <a:spLocks noGrp="1"/>
          </p:cNvSpPr>
          <p:nvPr>
            <p:ph type="sldNum" sz="quarter" idx="10"/>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13.1.1 - Vídeo - Configurando uma rede sem fio</a:t>
            </a:r>
          </a:p>
        </p:txBody>
      </p:sp>
      <p:sp>
        <p:nvSpPr>
          <p:cNvPr id="4" name="Slide Number Placeholder 3"/>
          <p:cNvSpPr>
            <a:spLocks noGrp="1"/>
          </p:cNvSpPr>
          <p:nvPr>
            <p:ph type="sldNum" sz="quarter" idx="5"/>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751550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13.1.2 - </a:t>
            </a:r>
            <a:r>
              <a:rPr lang="pt-BR" sz="1200"/>
              <a:t>O roteador Wireless</a:t>
            </a:r>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1406720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13.1.3 - Faça login no roteador sem fio.</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2202398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13.1.4 - </a:t>
            </a:r>
            <a:r>
              <a:rPr lang="pt-BR" sz="1200"/>
              <a:t>Configurações Básicas da Rede</a:t>
            </a:r>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2378486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13.1.5 - </a:t>
            </a:r>
            <a:r>
              <a:rPr lang="pt-BR" sz="1200"/>
              <a:t>Configurações Básicas da Rede sem Fio</a:t>
            </a:r>
          </a:p>
        </p:txBody>
      </p:sp>
      <p:sp>
        <p:nvSpPr>
          <p:cNvPr id="4" name="Slide Number Placeholder 3"/>
          <p:cNvSpPr>
            <a:spLocks noGrp="1"/>
          </p:cNvSpPr>
          <p:nvPr>
            <p:ph type="sldNum" sz="quarter" idx="5"/>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1316072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13.1.6 - </a:t>
            </a:r>
            <a:r>
              <a:rPr lang="pt-BR" sz="1200"/>
              <a:t>Configurações de uma Rede em Malha sem Fio</a:t>
            </a:r>
          </a:p>
        </p:txBody>
      </p:sp>
      <p:sp>
        <p:nvSpPr>
          <p:cNvPr id="4" name="Slide Number Placeholder 3"/>
          <p:cNvSpPr>
            <a:spLocks noGrp="1"/>
          </p:cNvSpPr>
          <p:nvPr>
            <p:ph type="sldNum" sz="quarter" idx="5"/>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1582235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13.1.7 - </a:t>
            </a:r>
            <a:r>
              <a:rPr lang="pt-BR" sz="1200"/>
              <a:t>NAT para IPv4</a:t>
            </a:r>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889244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13.1.8 -  </a:t>
            </a:r>
            <a:r>
              <a:rPr lang="pt-BR" sz="1200"/>
              <a:t>Qualidade do Serviço</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55838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13.1.9 - Encaminhamento de portas</a:t>
            </a:r>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10198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sz="800" b="0" i="0" u="none" strike="noStrike" kern="1200" cap="none" spc="0" normalizeH="0" baseline="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a:t>
            </a:fld>
            <a:endParaRPr kumimoji="0" sz="800" b="0" i="0" u="none" strike="noStrike" kern="1200" cap="none" spc="0" normalizeH="0" baseline="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13.1.10 - </a:t>
            </a:r>
            <a:r>
              <a:rPr lang="pt-BR" sz="1200"/>
              <a:t>Packet Tracer - Configurar uma rede sem fio</a:t>
            </a:r>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1189268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13.1 Configuração da WLAN do site remoto</a:t>
            </a:r>
          </a:p>
          <a:p>
            <a:pPr rtl="0"/>
            <a:r>
              <a:rPr lang="pt-BR"/>
              <a:t>13.1.11 - </a:t>
            </a:r>
            <a:r>
              <a:rPr lang="pt-BR" sz="1200"/>
              <a:t>Laboratório - Configurar uma rede sem fio</a:t>
            </a:r>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3646007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13.2.1 - Vídeo - Configurar uma WLAN básica no WLC</a:t>
            </a:r>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2949022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13.2.2 – Topologia WLC</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3561713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13.2.2 - Faça login no WLC</a:t>
            </a:r>
          </a:p>
        </p:txBody>
      </p:sp>
      <p:sp>
        <p:nvSpPr>
          <p:cNvPr id="4" name="Slide Number Placeholder 3"/>
          <p:cNvSpPr>
            <a:spLocks noGrp="1"/>
          </p:cNvSpPr>
          <p:nvPr>
            <p:ph type="sldNum" sz="quarter" idx="5"/>
          </p:nvPr>
        </p:nvSpPr>
        <p:spPr/>
        <p:txBody>
          <a:bodyPr/>
          <a:lstStyle/>
          <a:p>
            <a:pPr rtl="0"/>
            <a:fld id="{5641018C-6CAF-B84E-B92C-ECB119457FBA}" type="slidenum">
              <a:rPr/>
              <a:t>27</a:t>
            </a:fld>
            <a:endParaRPr/>
          </a:p>
        </p:txBody>
      </p:sp>
    </p:spTree>
    <p:extLst>
      <p:ext uri="{BB962C8B-B14F-4D97-AF65-F5344CB8AC3E}">
        <p14:creationId xmlns:p14="http://schemas.microsoft.com/office/powerpoint/2010/main" val="4051131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13.2.4 - </a:t>
            </a:r>
            <a:r>
              <a:rPr lang="pt-BR" sz="1200"/>
              <a:t>Visualizar informações do AP</a:t>
            </a:r>
          </a:p>
        </p:txBody>
      </p:sp>
      <p:sp>
        <p:nvSpPr>
          <p:cNvPr id="4" name="Slide Number Placeholder 3"/>
          <p:cNvSpPr>
            <a:spLocks noGrp="1"/>
          </p:cNvSpPr>
          <p:nvPr>
            <p:ph type="sldNum" sz="quarter" idx="5"/>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602566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13.2.5 - </a:t>
            </a:r>
            <a:r>
              <a:rPr lang="pt-BR" sz="1200"/>
              <a:t>Configurações Avançadas</a:t>
            </a:r>
          </a:p>
        </p:txBody>
      </p:sp>
      <p:sp>
        <p:nvSpPr>
          <p:cNvPr id="4" name="Slide Number Placeholder 3"/>
          <p:cNvSpPr>
            <a:spLocks noGrp="1"/>
          </p:cNvSpPr>
          <p:nvPr>
            <p:ph type="sldNum" sz="quarter" idx="5"/>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2426837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13.2.6 - </a:t>
            </a:r>
            <a:r>
              <a:rPr lang="pt-BR" sz="1200"/>
              <a:t>Configurar uma WLAN.</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3866189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13.2.6 - </a:t>
            </a:r>
            <a:r>
              <a:rPr lang="pt-BR" sz="1200"/>
              <a:t>Configurar uma WLAN (Cont).</a:t>
            </a:r>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204224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5</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13.2.6 - </a:t>
            </a:r>
            <a:r>
              <a:rPr lang="pt-BR" sz="1200"/>
              <a:t>Configurar uma WLAN (Cont).</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2773290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13.2.6 - </a:t>
            </a:r>
            <a:r>
              <a:rPr lang="pt-BR" sz="1200"/>
              <a:t>Configurar uma WLAN (Cont).</a:t>
            </a:r>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3979525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13.2.6 - </a:t>
            </a:r>
            <a:r>
              <a:rPr lang="pt-BR" sz="1200"/>
              <a:t>Configurar uma WLAN (Cont).</a:t>
            </a:r>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3475039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a:t>13.2.6 - </a:t>
            </a:r>
            <a:r>
              <a:rPr lang="pt-BR" sz="1200"/>
              <a:t>Configurar uma WLAN (Cont).</a:t>
            </a:r>
          </a:p>
        </p:txBody>
      </p:sp>
      <p:sp>
        <p:nvSpPr>
          <p:cNvPr id="4" name="Slide Number Placeholder 3"/>
          <p:cNvSpPr>
            <a:spLocks noGrp="1"/>
          </p:cNvSpPr>
          <p:nvPr>
            <p:ph type="sldNum" sz="quarter" idx="5"/>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803978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13.2 Configurar uma WLAN básica no WLC</a:t>
            </a:r>
          </a:p>
          <a:p>
            <a:pPr rtl="0"/>
            <a:r>
              <a:rPr lang="pt-BR" sz="1200"/>
              <a:t>Packet Tracer - Configurar uma WLAN básica no WLC</a:t>
            </a:r>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1928115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1200435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13.3.1 - </a:t>
            </a:r>
            <a:r>
              <a:rPr lang="pt-BR" sz="1200"/>
              <a:t>Vídeo - Defina um servidor SNMP e RADIUS no WLC</a:t>
            </a:r>
          </a:p>
        </p:txBody>
      </p:sp>
      <p:sp>
        <p:nvSpPr>
          <p:cNvPr id="4" name="Slide Number Placeholder 3"/>
          <p:cNvSpPr>
            <a:spLocks noGrp="1"/>
          </p:cNvSpPr>
          <p:nvPr>
            <p:ph type="sldNum" sz="quarter" idx="5"/>
          </p:nvPr>
        </p:nvSpPr>
        <p:spPr/>
        <p:txBody>
          <a:bodyPr/>
          <a:lstStyle/>
          <a:p>
            <a:pPr rtl="0"/>
            <a:fld id="{5641018C-6CAF-B84E-B92C-ECB119457FBA}" type="slidenum">
              <a:rPr/>
              <a:t>38</a:t>
            </a:fld>
            <a:endParaRPr/>
          </a:p>
        </p:txBody>
      </p:sp>
    </p:spTree>
    <p:extLst>
      <p:ext uri="{BB962C8B-B14F-4D97-AF65-F5344CB8AC3E}">
        <p14:creationId xmlns:p14="http://schemas.microsoft.com/office/powerpoint/2010/main" val="3656323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13.3.2 - </a:t>
            </a:r>
            <a:r>
              <a:rPr lang="pt-BR" sz="1200"/>
              <a:t>SNMP e RADIUS</a:t>
            </a:r>
          </a:p>
        </p:txBody>
      </p:sp>
      <p:sp>
        <p:nvSpPr>
          <p:cNvPr id="4" name="Slide Number Placeholder 3"/>
          <p:cNvSpPr>
            <a:spLocks noGrp="1"/>
          </p:cNvSpPr>
          <p:nvPr>
            <p:ph type="sldNum" sz="quarter" idx="5"/>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3902524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13.3.3 - </a:t>
            </a:r>
            <a:r>
              <a:rPr lang="pt-BR" sz="1200"/>
              <a:t>Configurar Informações do Servidor SNMP</a:t>
            </a:r>
          </a:p>
        </p:txBody>
      </p:sp>
      <p:sp>
        <p:nvSpPr>
          <p:cNvPr id="4" name="Slide Number Placeholder 3"/>
          <p:cNvSpPr>
            <a:spLocks noGrp="1"/>
          </p:cNvSpPr>
          <p:nvPr>
            <p:ph type="sldNum" sz="quarter" idx="5"/>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3074247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13.3.4 - </a:t>
            </a:r>
            <a:r>
              <a:rPr lang="pt-BR" sz="1200"/>
              <a:t>Configurar informações do servidor RADIUS</a:t>
            </a:r>
          </a:p>
        </p:txBody>
      </p:sp>
      <p:sp>
        <p:nvSpPr>
          <p:cNvPr id="4" name="Slide Number Placeholder 3"/>
          <p:cNvSpPr>
            <a:spLocks noGrp="1"/>
          </p:cNvSpPr>
          <p:nvPr>
            <p:ph type="sldNum" sz="quarter" idx="5"/>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2607187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6</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13.3.4 - </a:t>
            </a:r>
            <a:r>
              <a:rPr lang="pt-BR" sz="1200"/>
              <a:t>Configurar informações do servidor RADIUS (Continuação)</a:t>
            </a:r>
          </a:p>
        </p:txBody>
      </p:sp>
      <p:sp>
        <p:nvSpPr>
          <p:cNvPr id="4" name="Slide Number Placeholder 3"/>
          <p:cNvSpPr>
            <a:spLocks noGrp="1"/>
          </p:cNvSpPr>
          <p:nvPr>
            <p:ph type="sldNum" sz="quarter" idx="5"/>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1929701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13.3.5 - </a:t>
            </a:r>
            <a:r>
              <a:rPr lang="pt-BR" sz="1200"/>
              <a:t>Vídeo - Configurar uma VLAN para uma nova WLAN</a:t>
            </a:r>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737655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13.3.6 – Topologia com endereçamento VLAN 5</a:t>
            </a:r>
          </a:p>
        </p:txBody>
      </p:sp>
      <p:sp>
        <p:nvSpPr>
          <p:cNvPr id="4" name="Slide Number Placeholder 3"/>
          <p:cNvSpPr>
            <a:spLocks noGrp="1"/>
          </p:cNvSpPr>
          <p:nvPr>
            <p:ph type="sldNum" sz="quarter" idx="5"/>
          </p:nvPr>
        </p:nvSpPr>
        <p:spPr/>
        <p:txBody>
          <a:bodyPr/>
          <a:lstStyle/>
          <a:p>
            <a:pPr rtl="0"/>
            <a:fld id="{5641018C-6CAF-B84E-B92C-ECB119457FBA}" type="slidenum">
              <a:rPr/>
              <a:t>44</a:t>
            </a:fld>
            <a:endParaRPr/>
          </a:p>
        </p:txBody>
      </p:sp>
    </p:spTree>
    <p:extLst>
      <p:ext uri="{BB962C8B-B14F-4D97-AF65-F5344CB8AC3E}">
        <p14:creationId xmlns:p14="http://schemas.microsoft.com/office/powerpoint/2010/main" val="21610106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13.3.7 - </a:t>
            </a:r>
            <a:r>
              <a:rPr lang="pt-BR" sz="1200"/>
              <a:t>Configurar uma interface</a:t>
            </a:r>
          </a:p>
        </p:txBody>
      </p:sp>
      <p:sp>
        <p:nvSpPr>
          <p:cNvPr id="4" name="Slide Number Placeholder 3"/>
          <p:cNvSpPr>
            <a:spLocks noGrp="1"/>
          </p:cNvSpPr>
          <p:nvPr>
            <p:ph type="sldNum" sz="quarter" idx="5"/>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2555416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13.3.7 - </a:t>
            </a:r>
            <a:r>
              <a:rPr lang="pt-BR" sz="1200"/>
              <a:t>Configurar uma interface (Continuação)</a:t>
            </a:r>
          </a:p>
        </p:txBody>
      </p:sp>
      <p:sp>
        <p:nvSpPr>
          <p:cNvPr id="4" name="Slide Number Placeholder 3"/>
          <p:cNvSpPr>
            <a:spLocks noGrp="1"/>
          </p:cNvSpPr>
          <p:nvPr>
            <p:ph type="sldNum" sz="quarter" idx="5"/>
          </p:nvPr>
        </p:nvSpPr>
        <p:spPr/>
        <p:txBody>
          <a:bodyPr/>
          <a:lstStyle/>
          <a:p>
            <a:pPr rtl="0"/>
            <a:fld id="{5641018C-6CAF-B84E-B92C-ECB119457FBA}" type="slidenum">
              <a:rPr/>
              <a:t>46</a:t>
            </a:fld>
            <a:endParaRPr/>
          </a:p>
        </p:txBody>
      </p:sp>
    </p:spTree>
    <p:extLst>
      <p:ext uri="{BB962C8B-B14F-4D97-AF65-F5344CB8AC3E}">
        <p14:creationId xmlns:p14="http://schemas.microsoft.com/office/powerpoint/2010/main" val="1245998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13.3.7 - </a:t>
            </a:r>
            <a:r>
              <a:rPr lang="pt-BR" sz="1200"/>
              <a:t>Configurar uma interface (Continuação)</a:t>
            </a:r>
          </a:p>
        </p:txBody>
      </p:sp>
      <p:sp>
        <p:nvSpPr>
          <p:cNvPr id="4" name="Slide Number Placeholder 3"/>
          <p:cNvSpPr>
            <a:spLocks noGrp="1"/>
          </p:cNvSpPr>
          <p:nvPr>
            <p:ph type="sldNum" sz="quarter" idx="5"/>
          </p:nvPr>
        </p:nvSpPr>
        <p:spPr/>
        <p:txBody>
          <a:bodyPr/>
          <a:lstStyle/>
          <a:p>
            <a:pPr rtl="0"/>
            <a:fld id="{5641018C-6CAF-B84E-B92C-ECB119457FBA}" type="slidenum">
              <a:rPr/>
              <a:t>47</a:t>
            </a:fld>
            <a:endParaRPr/>
          </a:p>
        </p:txBody>
      </p:sp>
    </p:spTree>
    <p:extLst>
      <p:ext uri="{BB962C8B-B14F-4D97-AF65-F5344CB8AC3E}">
        <p14:creationId xmlns:p14="http://schemas.microsoft.com/office/powerpoint/2010/main" val="125054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13.3.7 - </a:t>
            </a:r>
            <a:r>
              <a:rPr lang="pt-BR" sz="1200"/>
              <a:t>Configurar uma interface (Continuação)</a:t>
            </a:r>
          </a:p>
        </p:txBody>
      </p:sp>
      <p:sp>
        <p:nvSpPr>
          <p:cNvPr id="4" name="Slide Number Placeholder 3"/>
          <p:cNvSpPr>
            <a:spLocks noGrp="1"/>
          </p:cNvSpPr>
          <p:nvPr>
            <p:ph type="sldNum" sz="quarter" idx="5"/>
          </p:nvPr>
        </p:nvSpPr>
        <p:spPr/>
        <p:txBody>
          <a:bodyPr/>
          <a:lstStyle/>
          <a:p>
            <a:pPr rtl="0"/>
            <a:fld id="{5641018C-6CAF-B84E-B92C-ECB119457FBA}" type="slidenum">
              <a:rPr/>
              <a:t>48</a:t>
            </a:fld>
            <a:endParaRPr/>
          </a:p>
        </p:txBody>
      </p:sp>
    </p:spTree>
    <p:extLst>
      <p:ext uri="{BB962C8B-B14F-4D97-AF65-F5344CB8AC3E}">
        <p14:creationId xmlns:p14="http://schemas.microsoft.com/office/powerpoint/2010/main" val="3757869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13.3.7 - </a:t>
            </a:r>
            <a:r>
              <a:rPr lang="pt-BR" sz="1200"/>
              <a:t>Configurar uma interface (Continuação)</a:t>
            </a:r>
          </a:p>
        </p:txBody>
      </p:sp>
      <p:sp>
        <p:nvSpPr>
          <p:cNvPr id="4" name="Slide Number Placeholder 3"/>
          <p:cNvSpPr>
            <a:spLocks noGrp="1"/>
          </p:cNvSpPr>
          <p:nvPr>
            <p:ph type="sldNum" sz="quarter" idx="5"/>
          </p:nvPr>
        </p:nvSpPr>
        <p:spPr/>
        <p:txBody>
          <a:bodyPr/>
          <a:lstStyle/>
          <a:p>
            <a:pPr rtl="0"/>
            <a:fld id="{5641018C-6CAF-B84E-B92C-ECB119457FBA}" type="slidenum">
              <a:rPr/>
              <a:t>49</a:t>
            </a:fld>
            <a:endParaRPr/>
          </a:p>
        </p:txBody>
      </p:sp>
    </p:spTree>
    <p:extLst>
      <p:ext uri="{BB962C8B-B14F-4D97-AF65-F5344CB8AC3E}">
        <p14:creationId xmlns:p14="http://schemas.microsoft.com/office/powerpoint/2010/main" val="1173118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13.3.8 - </a:t>
            </a:r>
            <a:r>
              <a:rPr lang="pt-BR" sz="1200"/>
              <a:t>Vídeo - Configurar o DHCP para a nova WLAN</a:t>
            </a:r>
          </a:p>
        </p:txBody>
      </p:sp>
      <p:sp>
        <p:nvSpPr>
          <p:cNvPr id="4" name="Slide Number Placeholder 3"/>
          <p:cNvSpPr>
            <a:spLocks noGrp="1"/>
          </p:cNvSpPr>
          <p:nvPr>
            <p:ph type="sldNum" sz="quarter" idx="5"/>
          </p:nvPr>
        </p:nvSpPr>
        <p:spPr/>
        <p:txBody>
          <a:bodyPr/>
          <a:lstStyle/>
          <a:p>
            <a:pPr rtl="0"/>
            <a:fld id="{5641018C-6CAF-B84E-B92C-ECB119457FBA}" type="slidenum">
              <a:rPr/>
              <a:t>50</a:t>
            </a:fld>
            <a:endParaRPr/>
          </a:p>
        </p:txBody>
      </p:sp>
    </p:spTree>
    <p:extLst>
      <p:ext uri="{BB962C8B-B14F-4D97-AF65-F5344CB8AC3E}">
        <p14:creationId xmlns:p14="http://schemas.microsoft.com/office/powerpoint/2010/main" val="3482700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 </a:t>
            </a:r>
            <a:r>
              <a:rPr lang="pt-BR" sz="1200"/>
              <a:t>9 - Configurar um escopo DHCP</a:t>
            </a:r>
            <a:r>
              <a:rPr lang="pt-BR"/>
              <a:t> </a:t>
            </a:r>
          </a:p>
        </p:txBody>
      </p:sp>
      <p:sp>
        <p:nvSpPr>
          <p:cNvPr id="4" name="Slide Number Placeholder 3"/>
          <p:cNvSpPr>
            <a:spLocks noGrp="1"/>
          </p:cNvSpPr>
          <p:nvPr>
            <p:ph type="sldNum" sz="quarter" idx="5"/>
          </p:nvPr>
        </p:nvSpPr>
        <p:spPr/>
        <p:txBody>
          <a:bodyPr/>
          <a:lstStyle/>
          <a:p>
            <a:pPr rtl="0"/>
            <a:fld id="{5641018C-6CAF-B84E-B92C-ECB119457FBA}" type="slidenum">
              <a:rPr/>
              <a:t>51</a:t>
            </a:fld>
            <a:endParaRPr/>
          </a:p>
        </p:txBody>
      </p:sp>
    </p:spTree>
    <p:extLst>
      <p:ext uri="{BB962C8B-B14F-4D97-AF65-F5344CB8AC3E}">
        <p14:creationId xmlns:p14="http://schemas.microsoft.com/office/powerpoint/2010/main" val="3816830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608555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13.3.9. </a:t>
            </a:r>
            <a:r>
              <a:rPr lang="pt-BR" sz="1200"/>
              <a:t>9 - Configurar um escopo DHCP (Continuação)</a:t>
            </a:r>
          </a:p>
        </p:txBody>
      </p:sp>
      <p:sp>
        <p:nvSpPr>
          <p:cNvPr id="4" name="Slide Number Placeholder 3"/>
          <p:cNvSpPr>
            <a:spLocks noGrp="1"/>
          </p:cNvSpPr>
          <p:nvPr>
            <p:ph type="sldNum" sz="quarter" idx="5"/>
          </p:nvPr>
        </p:nvSpPr>
        <p:spPr/>
        <p:txBody>
          <a:bodyPr/>
          <a:lstStyle/>
          <a:p>
            <a:pPr rtl="0"/>
            <a:fld id="{5641018C-6CAF-B84E-B92C-ECB119457FBA}" type="slidenum">
              <a:rPr/>
              <a:t>52</a:t>
            </a:fld>
            <a:endParaRPr/>
          </a:p>
        </p:txBody>
      </p:sp>
    </p:spTree>
    <p:extLst>
      <p:ext uri="{BB962C8B-B14F-4D97-AF65-F5344CB8AC3E}">
        <p14:creationId xmlns:p14="http://schemas.microsoft.com/office/powerpoint/2010/main" val="42202898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13.3.9. </a:t>
            </a:r>
            <a:r>
              <a:rPr lang="pt-BR" sz="1200"/>
              <a:t>9 - Configurar um escopo DHCP (Continuação)</a:t>
            </a:r>
          </a:p>
        </p:txBody>
      </p:sp>
      <p:sp>
        <p:nvSpPr>
          <p:cNvPr id="4" name="Slide Number Placeholder 3"/>
          <p:cNvSpPr>
            <a:spLocks noGrp="1"/>
          </p:cNvSpPr>
          <p:nvPr>
            <p:ph type="sldNum" sz="quarter" idx="5"/>
          </p:nvPr>
        </p:nvSpPr>
        <p:spPr/>
        <p:txBody>
          <a:bodyPr/>
          <a:lstStyle/>
          <a:p>
            <a:pPr rtl="0"/>
            <a:fld id="{5641018C-6CAF-B84E-B92C-ECB119457FBA}" type="slidenum">
              <a:rPr/>
              <a:t>53</a:t>
            </a:fld>
            <a:endParaRPr/>
          </a:p>
        </p:txBody>
      </p:sp>
    </p:spTree>
    <p:extLst>
      <p:ext uri="{BB962C8B-B14F-4D97-AF65-F5344CB8AC3E}">
        <p14:creationId xmlns:p14="http://schemas.microsoft.com/office/powerpoint/2010/main" val="245928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13.3.9. </a:t>
            </a:r>
            <a:r>
              <a:rPr lang="pt-BR" sz="1200"/>
              <a:t>- Configurar um escopo DHCP (Continuação)</a:t>
            </a:r>
          </a:p>
        </p:txBody>
      </p:sp>
      <p:sp>
        <p:nvSpPr>
          <p:cNvPr id="4" name="Slide Number Placeholder 3"/>
          <p:cNvSpPr>
            <a:spLocks noGrp="1"/>
          </p:cNvSpPr>
          <p:nvPr>
            <p:ph type="sldNum" sz="quarter" idx="5"/>
          </p:nvPr>
        </p:nvSpPr>
        <p:spPr/>
        <p:txBody>
          <a:bodyPr/>
          <a:lstStyle/>
          <a:p>
            <a:pPr rtl="0"/>
            <a:fld id="{5641018C-6CAF-B84E-B92C-ECB119457FBA}" type="slidenum">
              <a:rPr/>
              <a:t>54</a:t>
            </a:fld>
            <a:endParaRPr/>
          </a:p>
        </p:txBody>
      </p:sp>
    </p:spTree>
    <p:extLst>
      <p:ext uri="{BB962C8B-B14F-4D97-AF65-F5344CB8AC3E}">
        <p14:creationId xmlns:p14="http://schemas.microsoft.com/office/powerpoint/2010/main" val="39860206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13.3.10 - </a:t>
            </a:r>
            <a:r>
              <a:rPr lang="pt-BR" sz="1200"/>
              <a:t>Vídeo - Configurar uma WLAN com WPA2 Enterprise</a:t>
            </a:r>
          </a:p>
        </p:txBody>
      </p:sp>
      <p:sp>
        <p:nvSpPr>
          <p:cNvPr id="4" name="Slide Number Placeholder 3"/>
          <p:cNvSpPr>
            <a:spLocks noGrp="1"/>
          </p:cNvSpPr>
          <p:nvPr>
            <p:ph type="sldNum" sz="quarter" idx="5"/>
          </p:nvPr>
        </p:nvSpPr>
        <p:spPr/>
        <p:txBody>
          <a:bodyPr/>
          <a:lstStyle/>
          <a:p>
            <a:pPr rtl="0"/>
            <a:fld id="{5641018C-6CAF-B84E-B92C-ECB119457FBA}" type="slidenum">
              <a:rPr/>
              <a:t>55</a:t>
            </a:fld>
            <a:endParaRPr/>
          </a:p>
        </p:txBody>
      </p:sp>
    </p:spTree>
    <p:extLst>
      <p:ext uri="{BB962C8B-B14F-4D97-AF65-F5344CB8AC3E}">
        <p14:creationId xmlns:p14="http://schemas.microsoft.com/office/powerpoint/2010/main" val="292491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13.3.11 - </a:t>
            </a:r>
            <a:r>
              <a:rPr lang="pt-BR" sz="1200"/>
              <a:t>Configurar uma WLAN com WPA2 Enterprise</a:t>
            </a:r>
          </a:p>
        </p:txBody>
      </p:sp>
      <p:sp>
        <p:nvSpPr>
          <p:cNvPr id="4" name="Slide Number Placeholder 3"/>
          <p:cNvSpPr>
            <a:spLocks noGrp="1"/>
          </p:cNvSpPr>
          <p:nvPr>
            <p:ph type="sldNum" sz="quarter" idx="5"/>
          </p:nvPr>
        </p:nvSpPr>
        <p:spPr/>
        <p:txBody>
          <a:bodyPr/>
          <a:lstStyle/>
          <a:p>
            <a:pPr rtl="0"/>
            <a:fld id="{5641018C-6CAF-B84E-B92C-ECB119457FBA}" type="slidenum">
              <a:rPr/>
              <a:t>56</a:t>
            </a:fld>
            <a:endParaRPr/>
          </a:p>
        </p:txBody>
      </p:sp>
    </p:spTree>
    <p:extLst>
      <p:ext uri="{BB962C8B-B14F-4D97-AF65-F5344CB8AC3E}">
        <p14:creationId xmlns:p14="http://schemas.microsoft.com/office/powerpoint/2010/main" val="25489637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13.3.11 - </a:t>
            </a:r>
            <a:r>
              <a:rPr lang="pt-BR" sz="1200"/>
              <a:t>Configurar uma WLAN com WPA2 Enterprise (Continuação)</a:t>
            </a:r>
          </a:p>
        </p:txBody>
      </p:sp>
      <p:sp>
        <p:nvSpPr>
          <p:cNvPr id="4" name="Slide Number Placeholder 3"/>
          <p:cNvSpPr>
            <a:spLocks noGrp="1"/>
          </p:cNvSpPr>
          <p:nvPr>
            <p:ph type="sldNum" sz="quarter" idx="5"/>
          </p:nvPr>
        </p:nvSpPr>
        <p:spPr/>
        <p:txBody>
          <a:bodyPr/>
          <a:lstStyle/>
          <a:p>
            <a:pPr rtl="0"/>
            <a:fld id="{5641018C-6CAF-B84E-B92C-ECB119457FBA}" type="slidenum">
              <a:rPr/>
              <a:t>57</a:t>
            </a:fld>
            <a:endParaRPr/>
          </a:p>
        </p:txBody>
      </p:sp>
    </p:spTree>
    <p:extLst>
      <p:ext uri="{BB962C8B-B14F-4D97-AF65-F5344CB8AC3E}">
        <p14:creationId xmlns:p14="http://schemas.microsoft.com/office/powerpoint/2010/main" val="14312865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13.3.11 - </a:t>
            </a:r>
            <a:r>
              <a:rPr lang="pt-BR" sz="1200"/>
              <a:t>Configurar uma WLAN com WPA2 Enterprise (Continuação)</a:t>
            </a:r>
          </a:p>
        </p:txBody>
      </p:sp>
      <p:sp>
        <p:nvSpPr>
          <p:cNvPr id="4" name="Slide Number Placeholder 3"/>
          <p:cNvSpPr>
            <a:spLocks noGrp="1"/>
          </p:cNvSpPr>
          <p:nvPr>
            <p:ph type="sldNum" sz="quarter" idx="5"/>
          </p:nvPr>
        </p:nvSpPr>
        <p:spPr/>
        <p:txBody>
          <a:bodyPr/>
          <a:lstStyle/>
          <a:p>
            <a:pPr rtl="0"/>
            <a:fld id="{5641018C-6CAF-B84E-B92C-ECB119457FBA}" type="slidenum">
              <a:rPr/>
              <a:t>58</a:t>
            </a:fld>
            <a:endParaRPr/>
          </a:p>
        </p:txBody>
      </p:sp>
    </p:spTree>
    <p:extLst>
      <p:ext uri="{BB962C8B-B14F-4D97-AF65-F5344CB8AC3E}">
        <p14:creationId xmlns:p14="http://schemas.microsoft.com/office/powerpoint/2010/main" val="33939495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13.3.11 - </a:t>
            </a:r>
            <a:r>
              <a:rPr lang="pt-BR" sz="1200"/>
              <a:t>Configurar uma WLAN com WPA2 Enterprise (Continuação)</a:t>
            </a:r>
          </a:p>
        </p:txBody>
      </p:sp>
      <p:sp>
        <p:nvSpPr>
          <p:cNvPr id="4" name="Slide Number Placeholder 3"/>
          <p:cNvSpPr>
            <a:spLocks noGrp="1"/>
          </p:cNvSpPr>
          <p:nvPr>
            <p:ph type="sldNum" sz="quarter" idx="5"/>
          </p:nvPr>
        </p:nvSpPr>
        <p:spPr/>
        <p:txBody>
          <a:bodyPr/>
          <a:lstStyle/>
          <a:p>
            <a:pPr rtl="0"/>
            <a:fld id="{5641018C-6CAF-B84E-B92C-ECB119457FBA}" type="slidenum">
              <a:rPr/>
              <a:t>59</a:t>
            </a:fld>
            <a:endParaRPr/>
          </a:p>
        </p:txBody>
      </p:sp>
    </p:spTree>
    <p:extLst>
      <p:ext uri="{BB962C8B-B14F-4D97-AF65-F5344CB8AC3E}">
        <p14:creationId xmlns:p14="http://schemas.microsoft.com/office/powerpoint/2010/main" val="408083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13.3 - Configurar uma WLAN Enterprise WPA2 no WLC</a:t>
            </a:r>
          </a:p>
          <a:p>
            <a:pPr rtl="0"/>
            <a:r>
              <a:rPr lang="pt-BR"/>
              <a:t>13.3.12 - </a:t>
            </a:r>
            <a:r>
              <a:rPr lang="pt-BR" sz="1200"/>
              <a:t>Packet Tracer - Configurar uma WLAN WPA2 Enterprise no WLC</a:t>
            </a:r>
          </a:p>
        </p:txBody>
      </p:sp>
      <p:sp>
        <p:nvSpPr>
          <p:cNvPr id="4" name="Slide Number Placeholder 3"/>
          <p:cNvSpPr>
            <a:spLocks noGrp="1"/>
          </p:cNvSpPr>
          <p:nvPr>
            <p:ph type="sldNum" sz="quarter" idx="5"/>
          </p:nvPr>
        </p:nvSpPr>
        <p:spPr/>
        <p:txBody>
          <a:bodyPr/>
          <a:lstStyle/>
          <a:p>
            <a:pPr rtl="0"/>
            <a:fld id="{5641018C-6CAF-B84E-B92C-ECB119457FBA}" type="slidenum">
              <a:rPr/>
              <a:t>60</a:t>
            </a:fld>
            <a:endParaRPr/>
          </a:p>
        </p:txBody>
      </p:sp>
    </p:spTree>
    <p:extLst>
      <p:ext uri="{BB962C8B-B14F-4D97-AF65-F5344CB8AC3E}">
        <p14:creationId xmlns:p14="http://schemas.microsoft.com/office/powerpoint/2010/main" val="2666504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13.4 Solucionar problemas de WLAN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61</a:t>
            </a:fld>
            <a:endParaRPr/>
          </a:p>
        </p:txBody>
      </p:sp>
    </p:spTree>
    <p:extLst>
      <p:ext uri="{BB962C8B-B14F-4D97-AF65-F5344CB8AC3E}">
        <p14:creationId xmlns:p14="http://schemas.microsoft.com/office/powerpoint/2010/main" val="266838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8</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13.4 Solucionar problemas de WLAN</a:t>
            </a:r>
          </a:p>
          <a:p>
            <a:pPr rtl="0"/>
            <a:r>
              <a:rPr lang="pt-BR"/>
              <a:t>13.4.1 - Abordagem de solução de problemas</a:t>
            </a:r>
          </a:p>
        </p:txBody>
      </p:sp>
      <p:sp>
        <p:nvSpPr>
          <p:cNvPr id="4" name="Slide Number Placeholder 3"/>
          <p:cNvSpPr>
            <a:spLocks noGrp="1"/>
          </p:cNvSpPr>
          <p:nvPr>
            <p:ph type="sldNum" sz="quarter" idx="5"/>
          </p:nvPr>
        </p:nvSpPr>
        <p:spPr/>
        <p:txBody>
          <a:bodyPr/>
          <a:lstStyle/>
          <a:p>
            <a:pPr rtl="0"/>
            <a:fld id="{5641018C-6CAF-B84E-B92C-ECB119457FBA}" type="slidenum">
              <a:rPr/>
              <a:t>62</a:t>
            </a:fld>
            <a:endParaRPr/>
          </a:p>
        </p:txBody>
      </p:sp>
    </p:spTree>
    <p:extLst>
      <p:ext uri="{BB962C8B-B14F-4D97-AF65-F5344CB8AC3E}">
        <p14:creationId xmlns:p14="http://schemas.microsoft.com/office/powerpoint/2010/main" val="3463350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13.4 Solucionar problemas de WLAN</a:t>
            </a:r>
          </a:p>
          <a:p>
            <a:pPr rtl="0"/>
            <a:r>
              <a:rPr lang="pt-BR"/>
              <a:t>13.4.1 - Abordagem de solução de problemas</a:t>
            </a:r>
          </a:p>
        </p:txBody>
      </p:sp>
      <p:sp>
        <p:nvSpPr>
          <p:cNvPr id="4" name="Slide Number Placeholder 3"/>
          <p:cNvSpPr>
            <a:spLocks noGrp="1"/>
          </p:cNvSpPr>
          <p:nvPr>
            <p:ph type="sldNum" sz="quarter" idx="5"/>
          </p:nvPr>
        </p:nvSpPr>
        <p:spPr/>
        <p:txBody>
          <a:bodyPr/>
          <a:lstStyle/>
          <a:p>
            <a:pPr rtl="0"/>
            <a:fld id="{5641018C-6CAF-B84E-B92C-ECB119457FBA}" type="slidenum">
              <a:rPr/>
              <a:t>63</a:t>
            </a:fld>
            <a:endParaRPr/>
          </a:p>
        </p:txBody>
      </p:sp>
    </p:spTree>
    <p:extLst>
      <p:ext uri="{BB962C8B-B14F-4D97-AF65-F5344CB8AC3E}">
        <p14:creationId xmlns:p14="http://schemas.microsoft.com/office/powerpoint/2010/main" val="36767595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13.4 Solucionar problemas de WLAN</a:t>
            </a:r>
          </a:p>
          <a:p>
            <a:pPr rtl="0"/>
            <a:r>
              <a:rPr lang="pt-BR"/>
              <a:t>13.4.2 - </a:t>
            </a:r>
            <a:r>
              <a:rPr lang="pt-BR" sz="1200"/>
              <a:t>Cliente sem fio não conectado</a:t>
            </a:r>
          </a:p>
        </p:txBody>
      </p:sp>
      <p:sp>
        <p:nvSpPr>
          <p:cNvPr id="4" name="Slide Number Placeholder 3"/>
          <p:cNvSpPr>
            <a:spLocks noGrp="1"/>
          </p:cNvSpPr>
          <p:nvPr>
            <p:ph type="sldNum" sz="quarter" idx="5"/>
          </p:nvPr>
        </p:nvSpPr>
        <p:spPr/>
        <p:txBody>
          <a:bodyPr/>
          <a:lstStyle/>
          <a:p>
            <a:pPr rtl="0"/>
            <a:fld id="{5641018C-6CAF-B84E-B92C-ECB119457FBA}" type="slidenum">
              <a:rPr/>
              <a:t>64</a:t>
            </a:fld>
            <a:endParaRPr/>
          </a:p>
        </p:txBody>
      </p:sp>
    </p:spTree>
    <p:extLst>
      <p:ext uri="{BB962C8B-B14F-4D97-AF65-F5344CB8AC3E}">
        <p14:creationId xmlns:p14="http://schemas.microsoft.com/office/powerpoint/2010/main" val="12878498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13.4 Solucionar problemas de WLAN</a:t>
            </a:r>
          </a:p>
          <a:p>
            <a:pPr rtl="0"/>
            <a:r>
              <a:rPr lang="pt-BR"/>
              <a:t>13.4.2 - </a:t>
            </a:r>
            <a:r>
              <a:rPr lang="pt-BR" sz="1200"/>
              <a:t>Cliente sem fio não conectado (Continuação)</a:t>
            </a:r>
          </a:p>
        </p:txBody>
      </p:sp>
      <p:sp>
        <p:nvSpPr>
          <p:cNvPr id="4" name="Slide Number Placeholder 3"/>
          <p:cNvSpPr>
            <a:spLocks noGrp="1"/>
          </p:cNvSpPr>
          <p:nvPr>
            <p:ph type="sldNum" sz="quarter" idx="5"/>
          </p:nvPr>
        </p:nvSpPr>
        <p:spPr/>
        <p:txBody>
          <a:bodyPr/>
          <a:lstStyle/>
          <a:p>
            <a:pPr rtl="0"/>
            <a:fld id="{5641018C-6CAF-B84E-B92C-ECB119457FBA}" type="slidenum">
              <a:rPr/>
              <a:t>65</a:t>
            </a:fld>
            <a:endParaRPr/>
          </a:p>
        </p:txBody>
      </p:sp>
    </p:spTree>
    <p:extLst>
      <p:ext uri="{BB962C8B-B14F-4D97-AF65-F5344CB8AC3E}">
        <p14:creationId xmlns:p14="http://schemas.microsoft.com/office/powerpoint/2010/main" val="3856189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13.4 Solucionar problemas de WLAN</a:t>
            </a:r>
          </a:p>
          <a:p>
            <a:pPr rtl="0"/>
            <a:r>
              <a:rPr lang="pt-BR"/>
              <a:t>13.4.3 -</a:t>
            </a:r>
            <a:r>
              <a:rPr lang="pt-BR" sz="1200"/>
              <a:t> Identificação e Solução de Problemas Quando a Rede Estiver Lenta</a:t>
            </a:r>
          </a:p>
        </p:txBody>
      </p:sp>
      <p:sp>
        <p:nvSpPr>
          <p:cNvPr id="4" name="Slide Number Placeholder 3"/>
          <p:cNvSpPr>
            <a:spLocks noGrp="1"/>
          </p:cNvSpPr>
          <p:nvPr>
            <p:ph type="sldNum" sz="quarter" idx="5"/>
          </p:nvPr>
        </p:nvSpPr>
        <p:spPr/>
        <p:txBody>
          <a:bodyPr/>
          <a:lstStyle/>
          <a:p>
            <a:pPr rtl="0"/>
            <a:fld id="{5641018C-6CAF-B84E-B92C-ECB119457FBA}" type="slidenum">
              <a:rPr/>
              <a:t>66</a:t>
            </a:fld>
            <a:endParaRPr/>
          </a:p>
        </p:txBody>
      </p:sp>
    </p:spTree>
    <p:extLst>
      <p:ext uri="{BB962C8B-B14F-4D97-AF65-F5344CB8AC3E}">
        <p14:creationId xmlns:p14="http://schemas.microsoft.com/office/powerpoint/2010/main" val="22939533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13.4 Solucionar problemas de WLAN</a:t>
            </a:r>
          </a:p>
          <a:p>
            <a:pPr rtl="0"/>
            <a:r>
              <a:rPr lang="pt-BR"/>
              <a:t>13.4.3 -</a:t>
            </a:r>
            <a:r>
              <a:rPr lang="pt-BR" sz="1200"/>
              <a:t> Identificação e Solução de Problemas Quando a Rede Estiver Lenta</a:t>
            </a:r>
          </a:p>
        </p:txBody>
      </p:sp>
      <p:sp>
        <p:nvSpPr>
          <p:cNvPr id="4" name="Slide Number Placeholder 3"/>
          <p:cNvSpPr>
            <a:spLocks noGrp="1"/>
          </p:cNvSpPr>
          <p:nvPr>
            <p:ph type="sldNum" sz="quarter" idx="5"/>
          </p:nvPr>
        </p:nvSpPr>
        <p:spPr/>
        <p:txBody>
          <a:bodyPr/>
          <a:lstStyle/>
          <a:p>
            <a:pPr rtl="0"/>
            <a:fld id="{5641018C-6CAF-B84E-B92C-ECB119457FBA}" type="slidenum">
              <a:rPr/>
              <a:t>67</a:t>
            </a:fld>
            <a:endParaRPr/>
          </a:p>
        </p:txBody>
      </p:sp>
    </p:spTree>
    <p:extLst>
      <p:ext uri="{BB962C8B-B14F-4D97-AF65-F5344CB8AC3E}">
        <p14:creationId xmlns:p14="http://schemas.microsoft.com/office/powerpoint/2010/main" val="17191438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13.4 Solucionar problemas de WLAN</a:t>
            </a:r>
          </a:p>
          <a:p>
            <a:pPr rtl="0"/>
            <a:r>
              <a:rPr lang="pt-BR"/>
              <a:t>13.4.4 - </a:t>
            </a:r>
            <a:r>
              <a:rPr lang="pt-BR" sz="1200"/>
              <a:t>Atualizando firmware...</a:t>
            </a:r>
          </a:p>
        </p:txBody>
      </p:sp>
      <p:sp>
        <p:nvSpPr>
          <p:cNvPr id="4" name="Slide Number Placeholder 3"/>
          <p:cNvSpPr>
            <a:spLocks noGrp="1"/>
          </p:cNvSpPr>
          <p:nvPr>
            <p:ph type="sldNum" sz="quarter" idx="5"/>
          </p:nvPr>
        </p:nvSpPr>
        <p:spPr/>
        <p:txBody>
          <a:bodyPr/>
          <a:lstStyle/>
          <a:p>
            <a:pPr rtl="0"/>
            <a:fld id="{5641018C-6CAF-B84E-B92C-ECB119457FBA}" type="slidenum">
              <a:rPr/>
              <a:t>68</a:t>
            </a:fld>
            <a:endParaRPr/>
          </a:p>
        </p:txBody>
      </p:sp>
    </p:spTree>
    <p:extLst>
      <p:ext uri="{BB962C8B-B14F-4D97-AF65-F5344CB8AC3E}">
        <p14:creationId xmlns:p14="http://schemas.microsoft.com/office/powerpoint/2010/main" val="36872074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13.4 Solucionar problemas de WLAN</a:t>
            </a:r>
          </a:p>
          <a:p>
            <a:pPr rtl="0"/>
            <a:r>
              <a:rPr lang="pt-BR"/>
              <a:t>13.4.5 - </a:t>
            </a:r>
            <a:r>
              <a:rPr lang="pt-BR" sz="1200"/>
              <a:t> Packet Tracer - Solucionar problemas de WLAN</a:t>
            </a:r>
          </a:p>
        </p:txBody>
      </p:sp>
      <p:sp>
        <p:nvSpPr>
          <p:cNvPr id="4" name="Slide Number Placeholder 3"/>
          <p:cNvSpPr>
            <a:spLocks noGrp="1"/>
          </p:cNvSpPr>
          <p:nvPr>
            <p:ph type="sldNum" sz="quarter" idx="5"/>
          </p:nvPr>
        </p:nvSpPr>
        <p:spPr/>
        <p:txBody>
          <a:bodyPr/>
          <a:lstStyle/>
          <a:p>
            <a:pPr rtl="0"/>
            <a:fld id="{5641018C-6CAF-B84E-B92C-ECB119457FBA}" type="slidenum">
              <a:rPr/>
              <a:t>69</a:t>
            </a:fld>
            <a:endParaRPr/>
          </a:p>
        </p:txBody>
      </p:sp>
    </p:spTree>
    <p:extLst>
      <p:ext uri="{BB962C8B-B14F-4D97-AF65-F5344CB8AC3E}">
        <p14:creationId xmlns:p14="http://schemas.microsoft.com/office/powerpoint/2010/main" val="2566326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13.5 - Módulo Prática e Resumo</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70</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pt-BR"/>
              <a:t>13 - Configuração de WLAN</a:t>
            </a:r>
          </a:p>
          <a:p>
            <a:pPr rtl="0"/>
            <a:r>
              <a:rPr lang="pt-BR"/>
              <a:t>13.5 - Módulo Prática e Resumo</a:t>
            </a:r>
          </a:p>
          <a:p>
            <a:pPr rtl="0"/>
            <a:r>
              <a:rPr lang="pt-BR"/>
              <a:t>13.5.1 -</a:t>
            </a:r>
            <a:r>
              <a:rPr lang="pt-BR" sz="1200"/>
              <a:t> Packet Tracer - Configuração de WLAN</a:t>
            </a:r>
          </a:p>
        </p:txBody>
      </p:sp>
      <p:sp>
        <p:nvSpPr>
          <p:cNvPr id="4" name="Slide Number Placeholder 3"/>
          <p:cNvSpPr>
            <a:spLocks noGrp="1"/>
          </p:cNvSpPr>
          <p:nvPr>
            <p:ph type="sldNum" sz="quarter" idx="5"/>
          </p:nvPr>
        </p:nvSpPr>
        <p:spPr/>
        <p:txBody>
          <a:bodyPr/>
          <a:lstStyle/>
          <a:p>
            <a:pPr rtl="0"/>
            <a:fld id="{5641018C-6CAF-B84E-B92C-ECB119457FBA}" type="slidenum">
              <a:rPr/>
              <a:t>71</a:t>
            </a:fld>
            <a:endParaRPr/>
          </a:p>
        </p:txBody>
      </p:sp>
    </p:spTree>
    <p:extLst>
      <p:ext uri="{BB962C8B-B14F-4D97-AF65-F5344CB8AC3E}">
        <p14:creationId xmlns:p14="http://schemas.microsoft.com/office/powerpoint/2010/main" val="1260196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72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pt-BR"/>
              <a:t>13 - Configuração de WLAN</a:t>
            </a:r>
          </a:p>
          <a:p>
            <a:pPr rtl="0"/>
            <a:r>
              <a:rPr lang="pt-BR"/>
              <a:t>13.5 - Módulo Prática e Resumo</a:t>
            </a:r>
          </a:p>
          <a:p>
            <a:pPr rtl="0"/>
            <a:r>
              <a:rPr lang="pt-BR"/>
              <a:t>13.5.2 - O que eu aprendi neste módulo?</a:t>
            </a:r>
          </a:p>
        </p:txBody>
      </p:sp>
    </p:spTree>
    <p:extLst>
      <p:ext uri="{BB962C8B-B14F-4D97-AF65-F5344CB8AC3E}">
        <p14:creationId xmlns:p14="http://schemas.microsoft.com/office/powerpoint/2010/main" val="25279157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73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pt-BR"/>
              <a:t>13 - Configuração de WLAN</a:t>
            </a:r>
          </a:p>
          <a:p>
            <a:pPr rtl="0"/>
            <a:r>
              <a:rPr lang="pt-BR"/>
              <a:t>13.5 - Módulo Prática e Resumo</a:t>
            </a:r>
          </a:p>
          <a:p>
            <a:pPr rtl="0"/>
            <a:r>
              <a:rPr lang="pt-BR"/>
              <a:t>13.5.2 - O que eu aprendi neste módulo? (continuação)</a:t>
            </a:r>
          </a:p>
          <a:p>
            <a:pPr rtl="0"/>
            <a:r>
              <a:rPr lang="pt-BR"/>
              <a:t>Questionário do Módulo - Configuração WLAN</a:t>
            </a:r>
          </a:p>
        </p:txBody>
      </p:sp>
    </p:spTree>
    <p:extLst>
      <p:ext uri="{BB962C8B-B14F-4D97-AF65-F5344CB8AC3E}">
        <p14:creationId xmlns:p14="http://schemas.microsoft.com/office/powerpoint/2010/main" val="10616335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a:t>74</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75</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pt-BR" b="0"/>
              <a:t>Programa da Cisco Networking Academy</a:t>
            </a:r>
          </a:p>
          <a:p>
            <a:pPr rtl="0">
              <a:spcBef>
                <a:spcPts val="0"/>
              </a:spcBef>
            </a:pPr>
            <a:r>
              <a:rPr lang="pt-BR">
                <a:solidFill>
                  <a:schemeClr val="accent5">
                    <a:lumMod val="40000"/>
                    <a:lumOff val="60000"/>
                  </a:schemeClr>
                </a:solidFill>
              </a:rPr>
              <a:t>Switching, Routing, e Wireless Essentials v7.0 (SRWE)</a:t>
            </a:r>
          </a:p>
          <a:p>
            <a:pPr rtl="0">
              <a:buFontTx/>
              <a:buNone/>
            </a:pPr>
            <a:r>
              <a:rPr lang="pt-BR" b="0"/>
              <a:t>Módulo 13: Configuração de WLAN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a:t>11</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pt-BR"/>
              <a:t>13.0 – Introdução</a:t>
            </a:r>
          </a:p>
          <a:p>
            <a:pPr rtl="0">
              <a:buFontTx/>
              <a:buNone/>
            </a:pPr>
            <a:r>
              <a:rPr lang="pt-BR"/>
              <a:t>O que vou aprender neste módulo?</a:t>
            </a:r>
          </a:p>
        </p:txBody>
      </p:sp>
    </p:spTree>
    <p:extLst>
      <p:ext uri="{BB962C8B-B14F-4D97-AF65-F5344CB8AC3E}">
        <p14:creationId xmlns:p14="http://schemas.microsoft.com/office/powerpoint/2010/main" val="173444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pt-BR" sz="600">
                <a:solidFill>
                  <a:schemeClr val="accent5">
                    <a:lumMod val="50000"/>
                  </a:schemeClr>
                </a:solidFill>
                <a:latin typeface="+mn-lt"/>
                <a:ea typeface="+mn-ea"/>
                <a:cs typeface="CiscoSans Thin"/>
              </a:rPr>
              <a:t>© 2016 Cisco e/ou suas afiliadas. Todos os direitos reservados.   Documento confidencial da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pt-BR" sz="600">
                <a:solidFill>
                  <a:schemeClr val="accent3">
                    <a:lumMod val="85000"/>
                  </a:schemeClr>
                </a:solidFill>
                <a:latin typeface="+mn-lt"/>
                <a:ea typeface="+mn-ea"/>
                <a:cs typeface="CiscoSans Thin"/>
              </a:rPr>
              <a:t>© 2016 Cisco e/ou suas afiliadas. Todos os direitos reservados.   Documento confidencial da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pt-BR">
                <a:solidFill>
                  <a:schemeClr val="accent5">
                    <a:lumMod val="40000"/>
                    <a:lumOff val="60000"/>
                  </a:schemeClr>
                </a:solidFill>
              </a:rPr>
              <a:t>Módulo 13: Configuração de WLAN</a:t>
            </a:r>
          </a:p>
        </p:txBody>
      </p:sp>
      <p:sp>
        <p:nvSpPr>
          <p:cNvPr id="5" name="Text Placeholder 4"/>
          <p:cNvSpPr>
            <a:spLocks noGrp="1"/>
          </p:cNvSpPr>
          <p:nvPr>
            <p:ph type="body" sz="quarter" idx="13"/>
          </p:nvPr>
        </p:nvSpPr>
        <p:spPr>
          <a:xfrm>
            <a:off x="469497" y="3127609"/>
            <a:ext cx="5925246" cy="299001"/>
          </a:xfrm>
        </p:spPr>
        <p:txBody>
          <a:bodyPr/>
          <a:lstStyle/>
          <a:p>
            <a:pPr rtl="0"/>
            <a:r>
              <a:rPr lang="pt-BR">
                <a:solidFill>
                  <a:schemeClr val="bg2">
                    <a:lumMod val="40000"/>
                    <a:lumOff val="60000"/>
                  </a:schemeClr>
                </a:solidFill>
              </a:rPr>
              <a:t>Material do instrutor</a:t>
            </a:r>
          </a:p>
        </p:txBody>
      </p:sp>
      <p:sp>
        <p:nvSpPr>
          <p:cNvPr id="7" name="Subtitle 6"/>
          <p:cNvSpPr>
            <a:spLocks noGrp="1"/>
          </p:cNvSpPr>
          <p:nvPr>
            <p:ph type="subTitle" idx="1"/>
          </p:nvPr>
        </p:nvSpPr>
        <p:spPr>
          <a:xfrm>
            <a:off x="469496" y="3809526"/>
            <a:ext cx="3545913" cy="902174"/>
          </a:xfrm>
        </p:spPr>
        <p:txBody>
          <a:bodyPr/>
          <a:lstStyle/>
          <a:p>
            <a:pPr rtl="0">
              <a:spcBef>
                <a:spcPts val="0"/>
              </a:spcBef>
            </a:pPr>
            <a:r>
              <a:rPr lang="pt-BR">
                <a:solidFill>
                  <a:schemeClr val="accent5">
                    <a:lumMod val="40000"/>
                    <a:lumOff val="60000"/>
                  </a:schemeClr>
                </a:solidFill>
              </a:rPr>
              <a:t>Switching, Routing, e Wireless Essentials v7.0 (SRWE)</a:t>
            </a:r>
          </a:p>
          <a:p>
            <a:pPr rtl="0">
              <a:spcBef>
                <a:spcPts val="0"/>
              </a:spcBef>
            </a:pPr>
            <a:r>
              <a:rPr lang="pt-BR">
                <a:solidFill>
                  <a:schemeClr val="accent5">
                    <a:lumMod val="40000"/>
                    <a:lumOff val="60000"/>
                  </a:schemeClr>
                </a:solidFill>
              </a:rPr>
              <a:t>(SRWE)</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pt-BR">
                <a:solidFill>
                  <a:schemeClr val="accent5">
                    <a:lumMod val="40000"/>
                    <a:lumOff val="60000"/>
                  </a:schemeClr>
                </a:solidFill>
              </a:rPr>
              <a:t>Módulo 13: Configuração de WLAN</a:t>
            </a:r>
          </a:p>
        </p:txBody>
      </p:sp>
      <p:sp>
        <p:nvSpPr>
          <p:cNvPr id="7" name="Subtitle 6"/>
          <p:cNvSpPr>
            <a:spLocks noGrp="1"/>
          </p:cNvSpPr>
          <p:nvPr>
            <p:ph type="subTitle" idx="1"/>
          </p:nvPr>
        </p:nvSpPr>
        <p:spPr>
          <a:xfrm>
            <a:off x="469497" y="3809526"/>
            <a:ext cx="2368954" cy="902174"/>
          </a:xfrm>
        </p:spPr>
        <p:txBody>
          <a:bodyPr/>
          <a:lstStyle/>
          <a:p>
            <a:pPr rtl="0">
              <a:spcBef>
                <a:spcPts val="0"/>
              </a:spcBef>
            </a:pPr>
            <a:r>
              <a:rPr lang="pt-BR">
                <a:solidFill>
                  <a:schemeClr val="accent5">
                    <a:lumMod val="40000"/>
                    <a:lumOff val="60000"/>
                  </a:schemeClr>
                </a:solidFill>
              </a:rPr>
              <a:t>Switching, Routing, e Wireless Essentials v7.0 (SRWE)</a:t>
            </a:r>
          </a:p>
          <a:p>
            <a:pPr rtl="0">
              <a:spcBef>
                <a:spcPts val="0"/>
              </a:spcBef>
            </a:pPr>
            <a:r>
              <a:rPr lang="pt-BR">
                <a:solidFill>
                  <a:schemeClr val="accent5">
                    <a:lumMod val="40000"/>
                    <a:lumOff val="60000"/>
                  </a:schemeClr>
                </a:solidFill>
              </a:rPr>
              <a:t>(SRWE)</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pt-BR"/>
              <a:t>Objetivos do módulo</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5" y="798944"/>
            <a:ext cx="8853286" cy="757551"/>
          </a:xfrm>
        </p:spPr>
        <p:txBody>
          <a:bodyPr/>
          <a:lstStyle/>
          <a:p>
            <a:pPr marL="0" lvl="0" indent="0" defTabSz="914400" rtl="0" eaLnBrk="0" hangingPunct="0">
              <a:spcBef>
                <a:spcPct val="0"/>
              </a:spcBef>
              <a:spcAft>
                <a:spcPct val="0"/>
              </a:spcAft>
              <a:buClrTx/>
              <a:buSzTx/>
              <a:buNone/>
            </a:pPr>
            <a:r>
              <a:rPr lang="pt-BR" sz="1400" b="1">
                <a:solidFill>
                  <a:schemeClr val="tx1"/>
                </a:solidFill>
                <a:ea typeface="Calibri" panose="020F0502020204030204" pitchFamily="34" charset="0"/>
                <a:cs typeface="Calibri" panose="020F0502020204030204" pitchFamily="34" charset="0"/>
              </a:rPr>
              <a:t>Título do Módulo: </a:t>
            </a:r>
            <a:r>
              <a:rPr lang="pt-BR" sz="1400">
                <a:solidFill>
                  <a:schemeClr val="tx1"/>
                </a:solidFill>
                <a:ea typeface="Calibri" panose="020F0502020204030204" pitchFamily="34" charset="0"/>
                <a:cs typeface="Calibri" panose="020F0502020204030204" pitchFamily="34" charset="0"/>
              </a:rPr>
              <a:t>Configuração WLAN</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rtl="0" eaLnBrk="0" hangingPunct="0">
              <a:spcBef>
                <a:spcPct val="0"/>
              </a:spcBef>
              <a:spcAft>
                <a:spcPct val="0"/>
              </a:spcAft>
              <a:buClrTx/>
              <a:buSzTx/>
              <a:buNone/>
            </a:pPr>
            <a:r>
              <a:rPr lang="pt-BR" sz="1400" b="1">
                <a:solidFill>
                  <a:schemeClr val="tx1"/>
                </a:solidFill>
                <a:ea typeface="Calibri" panose="020F0502020204030204" pitchFamily="34" charset="0"/>
                <a:cs typeface="Calibri" panose="020F0502020204030204" pitchFamily="34" charset="0"/>
              </a:rPr>
              <a:t>Objetivo do Módulo</a:t>
            </a:r>
            <a:r>
              <a:rPr lang="pt-BR" sz="1400">
                <a:solidFill>
                  <a:schemeClr val="tx1"/>
                </a:solidFill>
                <a:ea typeface="Calibri" panose="020F0502020204030204" pitchFamily="34" charset="0"/>
                <a:cs typeface="Calibri" panose="020F0502020204030204" pitchFamily="34" charset="0"/>
              </a:rPr>
              <a:t>: </a:t>
            </a:r>
            <a:r>
              <a:rPr lang="pt-BR"/>
              <a:t>Implementar uma WLAN usando um roteador sem fio e WLC.</a:t>
            </a:r>
          </a:p>
          <a:p>
            <a:endParaRPr lang="en-US" dirty="0"/>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1208611094"/>
              </p:ext>
            </p:extLst>
          </p:nvPr>
        </p:nvGraphicFramePr>
        <p:xfrm>
          <a:off x="368097" y="1807506"/>
          <a:ext cx="7896830" cy="2458720"/>
        </p:xfrm>
        <a:graphic>
          <a:graphicData uri="http://schemas.openxmlformats.org/drawingml/2006/table">
            <a:tbl>
              <a:tblPr firstRow="1" bandRow="1">
                <a:tableStyleId>{5C22544A-7EE6-4342-B048-85BDC9FD1C3A}</a:tableStyleId>
              </a:tblPr>
              <a:tblGrid>
                <a:gridCol w="2595417">
                  <a:extLst>
                    <a:ext uri="{9D8B030D-6E8A-4147-A177-3AD203B41FA5}">
                      <a16:colId xmlns:a16="http://schemas.microsoft.com/office/drawing/2014/main" val="2579019526"/>
                    </a:ext>
                  </a:extLst>
                </a:gridCol>
                <a:gridCol w="5301413">
                  <a:extLst>
                    <a:ext uri="{9D8B030D-6E8A-4147-A177-3AD203B41FA5}">
                      <a16:colId xmlns:a16="http://schemas.microsoft.com/office/drawing/2014/main" val="1764220437"/>
                    </a:ext>
                  </a:extLst>
                </a:gridCol>
              </a:tblGrid>
              <a:tr h="370840">
                <a:tc>
                  <a:txBody>
                    <a:bodyPr/>
                    <a:lstStyle/>
                    <a:p>
                      <a:pPr algn="l" rtl="0" fontAlgn="ctr"/>
                      <a:r>
                        <a:rPr lang="pt-BR">
                          <a:effectLst/>
                        </a:rPr>
                        <a:t>Título do tópico</a:t>
                      </a:r>
                    </a:p>
                  </a:txBody>
                  <a:tcPr marL="47625" marR="47625" marT="47625" marB="47625" anchor="ctr"/>
                </a:tc>
                <a:tc>
                  <a:txBody>
                    <a:bodyPr/>
                    <a:lstStyle/>
                    <a:p>
                      <a:pPr algn="l" rtl="0" fontAlgn="ctr"/>
                      <a:r>
                        <a:rPr lang="pt-BR">
                          <a:effectLst/>
                        </a:rPr>
                        <a:t>Objetivo do Tópico</a:t>
                      </a:r>
                    </a:p>
                  </a:txBody>
                  <a:tcPr marL="47625" marR="47625" marT="47625" marB="47625" anchor="ctr"/>
                </a:tc>
                <a:extLst>
                  <a:ext uri="{0D108BD9-81ED-4DB2-BD59-A6C34878D82A}">
                    <a16:rowId xmlns:a16="http://schemas.microsoft.com/office/drawing/2014/main" val="742401779"/>
                  </a:ext>
                </a:extLst>
              </a:tr>
              <a:tr h="370840">
                <a:tc>
                  <a:txBody>
                    <a:bodyPr/>
                    <a:lstStyle/>
                    <a:p>
                      <a:pPr rtl="0" fontAlgn="ctr"/>
                      <a:r>
                        <a:rPr lang="pt-BR" b="0">
                          <a:solidFill>
                            <a:schemeClr val="bg1"/>
                          </a:solidFill>
                          <a:effectLst/>
                        </a:rPr>
                        <a:t>Configuração da WLAN do site remoto</a:t>
                      </a:r>
                    </a:p>
                  </a:txBody>
                  <a:tcPr marL="47625" marR="47625" marT="47625" marB="47625" anchor="ctr">
                    <a:solidFill>
                      <a:schemeClr val="accent1"/>
                    </a:solidFill>
                  </a:tcPr>
                </a:tc>
                <a:tc>
                  <a:txBody>
                    <a:bodyPr/>
                    <a:lstStyle/>
                    <a:p>
                      <a:pPr rtl="0" fontAlgn="ctr"/>
                      <a:r>
                        <a:rPr lang="pt-BR" b="0">
                          <a:effectLst/>
                        </a:rPr>
                        <a:t>Configurar um WLAN para suportar um site remoto.</a:t>
                      </a:r>
                    </a:p>
                  </a:txBody>
                  <a:tcPr marL="47625" marR="47625" marT="47625" marB="47625" anchor="ctr"/>
                </a:tc>
                <a:extLst>
                  <a:ext uri="{0D108BD9-81ED-4DB2-BD59-A6C34878D82A}">
                    <a16:rowId xmlns:a16="http://schemas.microsoft.com/office/drawing/2014/main" val="3150950737"/>
                  </a:ext>
                </a:extLst>
              </a:tr>
              <a:tr h="370840">
                <a:tc>
                  <a:txBody>
                    <a:bodyPr/>
                    <a:lstStyle/>
                    <a:p>
                      <a:pPr rtl="0" fontAlgn="ctr"/>
                      <a:r>
                        <a:rPr lang="pt-BR" b="0">
                          <a:solidFill>
                            <a:schemeClr val="bg1"/>
                          </a:solidFill>
                          <a:effectLst/>
                        </a:rPr>
                        <a:t>Configurar uma WLAN básica no WLC</a:t>
                      </a:r>
                    </a:p>
                  </a:txBody>
                  <a:tcPr marL="47625" marR="47625" marT="47625" marB="47625" anchor="ctr">
                    <a:solidFill>
                      <a:schemeClr val="accent1"/>
                    </a:solidFill>
                  </a:tcPr>
                </a:tc>
                <a:tc>
                  <a:txBody>
                    <a:bodyPr/>
                    <a:lstStyle/>
                    <a:p>
                      <a:pPr rtl="0" fontAlgn="ctr"/>
                      <a:r>
                        <a:rPr lang="pt-BR" b="0">
                          <a:effectLst/>
                        </a:rPr>
                        <a:t>Configure uma WLAN WLC para usar a interface de gerenciamento e a autenticação WPA2 PSK.</a:t>
                      </a:r>
                    </a:p>
                  </a:txBody>
                  <a:tcPr marL="47625" marR="47625" marT="47625" marB="47625" anchor="ctr"/>
                </a:tc>
                <a:extLst>
                  <a:ext uri="{0D108BD9-81ED-4DB2-BD59-A6C34878D82A}">
                    <a16:rowId xmlns:a16="http://schemas.microsoft.com/office/drawing/2014/main" val="2772085455"/>
                  </a:ext>
                </a:extLst>
              </a:tr>
              <a:tr h="370840">
                <a:tc>
                  <a:txBody>
                    <a:bodyPr/>
                    <a:lstStyle/>
                    <a:p>
                      <a:pPr rtl="0" fontAlgn="ctr"/>
                      <a:r>
                        <a:rPr lang="pt-BR" b="0">
                          <a:solidFill>
                            <a:schemeClr val="bg1"/>
                          </a:solidFill>
                          <a:effectLst/>
                        </a:rPr>
                        <a:t>Configurar uma WLAN Enterprise WPA2 no WLC</a:t>
                      </a:r>
                    </a:p>
                  </a:txBody>
                  <a:tcPr marL="47625" marR="47625" marT="47625" marB="47625" anchor="ctr">
                    <a:solidFill>
                      <a:schemeClr val="accent1"/>
                    </a:solidFill>
                  </a:tcPr>
                </a:tc>
                <a:tc>
                  <a:txBody>
                    <a:bodyPr/>
                    <a:lstStyle/>
                    <a:p>
                      <a:pPr rtl="0" fontAlgn="ctr"/>
                      <a:r>
                        <a:rPr lang="pt-BR" b="0">
                          <a:effectLst/>
                        </a:rPr>
                        <a:t>Configurar uma WLAN WLC para usar uma interface VLAN, um servidor DHCP e WPA2</a:t>
                      </a:r>
                    </a:p>
                  </a:txBody>
                  <a:tcPr marL="47625" marR="47625" marT="47625" marB="47625" anchor="ctr"/>
                </a:tc>
                <a:extLst>
                  <a:ext uri="{0D108BD9-81ED-4DB2-BD59-A6C34878D82A}">
                    <a16:rowId xmlns:a16="http://schemas.microsoft.com/office/drawing/2014/main" val="3228802595"/>
                  </a:ext>
                </a:extLst>
              </a:tr>
              <a:tr h="370840">
                <a:tc>
                  <a:txBody>
                    <a:bodyPr/>
                    <a:lstStyle/>
                    <a:p>
                      <a:pPr rtl="0" fontAlgn="ctr"/>
                      <a:r>
                        <a:rPr lang="pt-BR" b="0">
                          <a:solidFill>
                            <a:schemeClr val="bg1"/>
                          </a:solidFill>
                          <a:effectLst/>
                        </a:rPr>
                        <a:t>Solucionar problemas de WLAN</a:t>
                      </a:r>
                    </a:p>
                  </a:txBody>
                  <a:tcPr marL="47625" marR="47625" marT="47625" marB="47625" anchor="ctr">
                    <a:solidFill>
                      <a:schemeClr val="accent1"/>
                    </a:solidFill>
                  </a:tcPr>
                </a:tc>
                <a:tc>
                  <a:txBody>
                    <a:bodyPr/>
                    <a:lstStyle/>
                    <a:p>
                      <a:pPr rtl="0" fontAlgn="ctr"/>
                      <a:r>
                        <a:rPr lang="pt-BR" b="0">
                          <a:effectLst/>
                        </a:rPr>
                        <a:t>Identificar e corrigir erros comuns de configuração sem fio.</a:t>
                      </a:r>
                    </a:p>
                  </a:txBody>
                  <a:tcPr marL="47625" marR="47625" marT="47625" marB="47625" anchor="ctr"/>
                </a:tc>
                <a:extLst>
                  <a:ext uri="{0D108BD9-81ED-4DB2-BD59-A6C34878D82A}">
                    <a16:rowId xmlns:a16="http://schemas.microsoft.com/office/drawing/2014/main" val="3134809945"/>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pt-BR">
                <a:solidFill>
                  <a:schemeClr val="accent5">
                    <a:lumMod val="40000"/>
                    <a:lumOff val="60000"/>
                  </a:schemeClr>
                </a:solidFill>
              </a:rPr>
              <a:t>13.1 Configuração da WLAN do site remoto</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de WLAN no site remoto</a:t>
            </a:r>
            <a:br>
              <a:rPr lang="en-US" dirty="0"/>
            </a:br>
            <a:r>
              <a:rPr lang="pt-BR" sz="2400"/>
              <a:t>Vídeo - Configurar uma rede sem fio</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2" y="731838"/>
            <a:ext cx="8280057" cy="2172728"/>
          </a:xfrm>
        </p:spPr>
        <p:txBody>
          <a:bodyPr/>
          <a:lstStyle/>
          <a:p>
            <a:pPr marL="0" indent="0" algn="l" rtl="0"/>
            <a:r>
              <a:rPr lang="pt-BR">
                <a:solidFill>
                  <a:srgbClr val="000000"/>
                </a:solidFill>
              </a:rPr>
              <a:t>Este vídeo aborda o seguinte:</a:t>
            </a:r>
          </a:p>
          <a:p>
            <a:pPr marL="342900" indent="-342900" algn="l" rtl="0">
              <a:buFont typeface="Arial" panose="020B0604020202020204" pitchFamily="34" charset="0"/>
              <a:buChar char="•"/>
            </a:pPr>
            <a:r>
              <a:rPr lang="pt-BR">
                <a:solidFill>
                  <a:srgbClr val="000000"/>
                </a:solidFill>
              </a:rPr>
              <a:t>Use a página da Web do roteador sem fio</a:t>
            </a:r>
          </a:p>
          <a:p>
            <a:pPr marL="342900" indent="-342900" algn="l" rtl="0">
              <a:buFont typeface="Arial" panose="020B0604020202020204" pitchFamily="34" charset="0"/>
              <a:buChar char="•"/>
            </a:pPr>
            <a:r>
              <a:rPr lang="pt-BR">
                <a:solidFill>
                  <a:srgbClr val="000000"/>
                </a:solidFill>
              </a:rPr>
              <a:t>Alterar a senha</a:t>
            </a:r>
          </a:p>
          <a:p>
            <a:pPr marL="342900" indent="-342900" algn="l" rtl="0">
              <a:buFont typeface="Arial" panose="020B0604020202020204" pitchFamily="34" charset="0"/>
              <a:buChar char="•"/>
            </a:pPr>
            <a:r>
              <a:rPr lang="pt-BR">
                <a:solidFill>
                  <a:srgbClr val="000000"/>
                </a:solidFill>
              </a:rPr>
              <a:t>Alterar as configurações de WAN e LAN</a:t>
            </a:r>
          </a:p>
          <a:p>
            <a:pPr marL="342900" indent="-342900" algn="l" rtl="0">
              <a:buFont typeface="Arial" panose="020B0604020202020204" pitchFamily="34" charset="0"/>
              <a:buChar char="•"/>
            </a:pPr>
            <a:r>
              <a:rPr lang="pt-BR">
                <a:solidFill>
                  <a:srgbClr val="000000"/>
                </a:solidFill>
              </a:rPr>
              <a:t>Conectar a uma rede sem fio.</a:t>
            </a:r>
          </a:p>
        </p:txBody>
      </p:sp>
    </p:spTree>
    <p:extLst>
      <p:ext uri="{BB962C8B-B14F-4D97-AF65-F5344CB8AC3E}">
        <p14:creationId xmlns:p14="http://schemas.microsoft.com/office/powerpoint/2010/main" val="39439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da WLAN do site remoto </a:t>
            </a:r>
            <a:br>
              <a:rPr lang="en-US" dirty="0"/>
            </a:br>
            <a:r>
              <a:rPr lang="pt-BR" sz="2400"/>
              <a:t>O roteador Wireless</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3" y="731837"/>
            <a:ext cx="4943157" cy="3689897"/>
          </a:xfrm>
        </p:spPr>
        <p:txBody>
          <a:bodyPr/>
          <a:lstStyle/>
          <a:p>
            <a:pPr marL="0" indent="0" algn="l" rtl="0"/>
            <a:r>
              <a:rPr lang="pt-BR" sz="1600">
                <a:solidFill>
                  <a:srgbClr val="000000"/>
                </a:solidFill>
              </a:rPr>
              <a:t>Trabalhadores remotos, pequenos escritórios, e redes domésticas normalmente usam roteadores para escritórios pequenos ou residencial </a:t>
            </a:r>
          </a:p>
          <a:p>
            <a:pPr marL="285750" indent="-285750" algn="l" rtl="0">
              <a:buFont typeface="Arial" panose="020B0604020202020204" pitchFamily="34" charset="0"/>
              <a:buChar char="•"/>
            </a:pPr>
            <a:r>
              <a:rPr lang="pt-BR" sz="1400">
                <a:solidFill>
                  <a:srgbClr val="000000"/>
                </a:solidFill>
              </a:rPr>
              <a:t>Esses roteadores "integrados" geralmente incluem um switch para clientes com fio, uma porta para uma conexão com a Internet (às vezes denominada "WAN") e componentes sem fio para acesso ao cliente sem fio. </a:t>
            </a:r>
          </a:p>
          <a:p>
            <a:pPr marL="285750" indent="-285750" algn="l" rtl="0">
              <a:buFont typeface="Arial" panose="020B0604020202020204" pitchFamily="34" charset="0"/>
              <a:buChar char="•"/>
            </a:pPr>
            <a:r>
              <a:rPr lang="pt-BR" sz="1400">
                <a:solidFill>
                  <a:srgbClr val="000000"/>
                </a:solidFill>
              </a:rPr>
              <a:t>Esses roteadores sem fio geralmente oferecem segurança WLAN, serviços DHCP, NAT (Address Address Translation) integrado, qualidade de serviço (QoS), além de vários outros recursos. </a:t>
            </a:r>
          </a:p>
          <a:p>
            <a:pPr marL="285750" indent="-285750" algn="l" rtl="0">
              <a:buFont typeface="Arial" panose="020B0604020202020204" pitchFamily="34" charset="0"/>
              <a:buChar char="•"/>
            </a:pPr>
            <a:r>
              <a:rPr lang="pt-BR" sz="1400">
                <a:solidFill>
                  <a:srgbClr val="000000"/>
                </a:solidFill>
              </a:rPr>
              <a:t>O conjunto de recursos varia dependendo do modelo do roteador</a:t>
            </a:r>
          </a:p>
          <a:p>
            <a:pPr marL="73085" lvl="1" indent="0">
              <a:buNone/>
            </a:pPr>
            <a:endParaRPr lang="en-US" b="1" dirty="0">
              <a:solidFill>
                <a:srgbClr val="000000"/>
              </a:solidFill>
            </a:endParaRPr>
          </a:p>
          <a:p>
            <a:pPr marL="73085" lvl="1" indent="0" rtl="0">
              <a:buNone/>
            </a:pPr>
            <a:r>
              <a:rPr lang="pt-BR" b="1">
                <a:solidFill>
                  <a:srgbClr val="000000"/>
                </a:solidFill>
              </a:rPr>
              <a:t>Nota</a:t>
            </a:r>
            <a:r>
              <a:rPr lang="pt-BR">
                <a:solidFill>
                  <a:srgbClr val="000000"/>
                </a:solidFill>
              </a:rPr>
              <a:t>: A configuração do modem DSL ou compatível é geralmente feita pelo representante do provedor de serviços no local ou remotamente.</a:t>
            </a:r>
            <a:r>
              <a:rPr lang="pt-BR" b="1">
                <a:solidFill>
                  <a:srgbClr val="000000"/>
                </a:solidFill>
              </a:rPr>
              <a:t> </a:t>
            </a:r>
          </a:p>
        </p:txBody>
      </p:sp>
      <p:pic>
        <p:nvPicPr>
          <p:cNvPr id="4" name="Picture 3">
            <a:extLst>
              <a:ext uri="{FF2B5EF4-FFF2-40B4-BE49-F238E27FC236}">
                <a16:creationId xmlns:a16="http://schemas.microsoft.com/office/drawing/2014/main" id="{779D9BF7-99CA-4EA3-B675-8CA3E0E6959C}"/>
              </a:ext>
            </a:extLst>
          </p:cNvPr>
          <p:cNvPicPr>
            <a:picLocks noChangeAspect="1"/>
          </p:cNvPicPr>
          <p:nvPr/>
        </p:nvPicPr>
        <p:blipFill>
          <a:blip r:embed="rId3"/>
          <a:stretch>
            <a:fillRect/>
          </a:stretch>
        </p:blipFill>
        <p:spPr>
          <a:xfrm>
            <a:off x="5628639" y="258598"/>
            <a:ext cx="3145816" cy="1737842"/>
          </a:xfrm>
          <a:prstGeom prst="rect">
            <a:avLst/>
          </a:prstGeom>
        </p:spPr>
      </p:pic>
      <p:pic>
        <p:nvPicPr>
          <p:cNvPr id="6" name="Picture 5">
            <a:extLst>
              <a:ext uri="{FF2B5EF4-FFF2-40B4-BE49-F238E27FC236}">
                <a16:creationId xmlns:a16="http://schemas.microsoft.com/office/drawing/2014/main" id="{8F62773C-86CB-40C7-B2E4-3836B9613D1A}"/>
              </a:ext>
            </a:extLst>
          </p:cNvPr>
          <p:cNvPicPr>
            <a:picLocks noChangeAspect="1"/>
          </p:cNvPicPr>
          <p:nvPr/>
        </p:nvPicPr>
        <p:blipFill>
          <a:blip r:embed="rId4"/>
          <a:stretch>
            <a:fillRect/>
          </a:stretch>
        </p:blipFill>
        <p:spPr>
          <a:xfrm>
            <a:off x="5493570" y="2424525"/>
            <a:ext cx="3175767" cy="1818011"/>
          </a:xfrm>
          <a:prstGeom prst="rect">
            <a:avLst/>
          </a:prstGeom>
        </p:spPr>
      </p:pic>
    </p:spTree>
    <p:extLst>
      <p:ext uri="{BB962C8B-B14F-4D97-AF65-F5344CB8AC3E}">
        <p14:creationId xmlns:p14="http://schemas.microsoft.com/office/powerpoint/2010/main" val="409338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da WLAN do site remoto </a:t>
            </a:r>
            <a:br>
              <a:rPr lang="en-US" dirty="0"/>
            </a:br>
            <a:r>
              <a:rPr lang="pt-BR" sz="2400"/>
              <a:t>Acessando o roteador Wireless</a:t>
            </a:r>
          </a:p>
        </p:txBody>
      </p:sp>
      <p:sp>
        <p:nvSpPr>
          <p:cNvPr id="7" name="Content Placeholder 6">
            <a:extLst>
              <a:ext uri="{FF2B5EF4-FFF2-40B4-BE49-F238E27FC236}">
                <a16:creationId xmlns:a16="http://schemas.microsoft.com/office/drawing/2014/main" id="{A6633B77-E10F-488A-8FB2-FBF8D5603DD5}"/>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A maioria dos roteadores são pré-configurados para serem conectados à rede e prestarem serviços. </a:t>
            </a:r>
          </a:p>
          <a:p>
            <a:pPr marL="285750" indent="-285750" algn="l" rtl="0">
              <a:buFont typeface="Arial" panose="020B0604020202020204" pitchFamily="34" charset="0"/>
              <a:buChar char="•"/>
            </a:pPr>
            <a:r>
              <a:rPr lang="pt-BR" sz="1400">
                <a:solidFill>
                  <a:srgbClr val="000000"/>
                </a:solidFill>
              </a:rPr>
              <a:t>Os endereços IP, nomes de usuário e senhas padrão do roteador sem fio podem ser facilmente encontrados na Internet. </a:t>
            </a:r>
          </a:p>
          <a:p>
            <a:pPr marL="285750" indent="-285750" algn="l" rtl="0">
              <a:buFont typeface="Arial" panose="020B0604020202020204" pitchFamily="34" charset="0"/>
              <a:buChar char="•"/>
            </a:pPr>
            <a:r>
              <a:rPr lang="pt-BR" sz="1400">
                <a:solidFill>
                  <a:srgbClr val="000000"/>
                </a:solidFill>
              </a:rPr>
              <a:t>Portanto, a prioridade nº 1 deve ser alterar esses padrões por motivo de segurança.</a:t>
            </a:r>
          </a:p>
          <a:p>
            <a:pPr marL="0" indent="0" algn="l"/>
            <a:endParaRPr lang="en-US" sz="1600" dirty="0">
              <a:solidFill>
                <a:srgbClr val="000000"/>
              </a:solidFill>
            </a:endParaRPr>
          </a:p>
          <a:p>
            <a:pPr marL="0" indent="0" algn="l" rtl="0"/>
            <a:r>
              <a:rPr lang="pt-BR" sz="1600">
                <a:solidFill>
                  <a:srgbClr val="000000"/>
                </a:solidFill>
              </a:rPr>
              <a:t>Para obter acesso à GUI de configuração do roteador sem fio</a:t>
            </a:r>
          </a:p>
          <a:p>
            <a:pPr marL="285750" indent="-285750" algn="l" rtl="0">
              <a:buFont typeface="Arial" panose="020B0604020202020204" pitchFamily="34" charset="0"/>
              <a:buChar char="•"/>
            </a:pPr>
            <a:r>
              <a:rPr lang="pt-BR" sz="1400">
                <a:solidFill>
                  <a:srgbClr val="000000"/>
                </a:solidFill>
              </a:rPr>
              <a:t>Abra um navegador da web e digite o endereço IP padrão do seu roteador sem fio. </a:t>
            </a:r>
          </a:p>
          <a:p>
            <a:pPr marL="285750" indent="-285750" algn="l" rtl="0">
              <a:buFont typeface="Arial" panose="020B0604020202020204" pitchFamily="34" charset="0"/>
              <a:buChar char="•"/>
            </a:pPr>
            <a:r>
              <a:rPr lang="pt-BR" sz="1400">
                <a:solidFill>
                  <a:srgbClr val="000000"/>
                </a:solidFill>
              </a:rPr>
              <a:t>O endereço IP padrão pode ser encontrado na documentação que acompanha o roteador sem fio ou voce pode pesquisar na Internet. </a:t>
            </a:r>
          </a:p>
          <a:p>
            <a:pPr marL="285750" indent="-285750" algn="l" rtl="0">
              <a:buFont typeface="Arial" panose="020B0604020202020204" pitchFamily="34" charset="0"/>
              <a:buChar char="•"/>
            </a:pPr>
            <a:r>
              <a:rPr lang="pt-BR" sz="1400">
                <a:solidFill>
                  <a:srgbClr val="000000"/>
                </a:solidFill>
              </a:rPr>
              <a:t>A palavra </a:t>
            </a:r>
            <a:r>
              <a:rPr lang="pt-BR" sz="1400" b="1">
                <a:solidFill>
                  <a:srgbClr val="000000"/>
                </a:solidFill>
              </a:rPr>
              <a:t>admin </a:t>
            </a:r>
            <a:r>
              <a:rPr lang="pt-BR" sz="1400">
                <a:solidFill>
                  <a:srgbClr val="000000"/>
                </a:solidFill>
              </a:rPr>
              <a:t>costuma ser usada para nome de usuário e senha, por padrão. </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97618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da WLAN do site remoto </a:t>
            </a:r>
            <a:br>
              <a:rPr lang="en-US" dirty="0"/>
            </a:br>
            <a:r>
              <a:rPr lang="pt-BR" sz="2400"/>
              <a:t>Configurações Básicas da Rede</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Configuração básica da rede inclui os seguintes passos:</a:t>
            </a:r>
          </a:p>
          <a:p>
            <a:pPr marL="342900" indent="-342900" algn="l" rtl="0">
              <a:buFont typeface="Arial" panose="020B0604020202020204" pitchFamily="34" charset="0"/>
              <a:buChar char="•"/>
            </a:pPr>
            <a:r>
              <a:rPr lang="pt-BR" sz="1400">
                <a:solidFill>
                  <a:srgbClr val="000000"/>
                </a:solidFill>
              </a:rPr>
              <a:t>Faça login no roteador usando um navegador web.</a:t>
            </a:r>
          </a:p>
          <a:p>
            <a:pPr marL="342900" indent="-342900" algn="l" rtl="0">
              <a:buFont typeface="Arial" panose="020B0604020202020204" pitchFamily="34" charset="0"/>
              <a:buChar char="•"/>
            </a:pPr>
            <a:r>
              <a:rPr lang="pt-BR" sz="1400">
                <a:solidFill>
                  <a:srgbClr val="000000"/>
                </a:solidFill>
              </a:rPr>
              <a:t>Altere a senha administrativa padrão.</a:t>
            </a:r>
          </a:p>
          <a:p>
            <a:pPr marL="342900" indent="-342900" algn="l" rtl="0">
              <a:buFont typeface="Arial" panose="020B0604020202020204" pitchFamily="34" charset="0"/>
              <a:buChar char="•"/>
            </a:pPr>
            <a:r>
              <a:rPr lang="pt-BR" sz="1400">
                <a:solidFill>
                  <a:srgbClr val="000000"/>
                </a:solidFill>
              </a:rPr>
              <a:t>Faça login utilizando a nova senha de administrador.</a:t>
            </a:r>
          </a:p>
          <a:p>
            <a:pPr marL="342900" indent="-342900" algn="l" rtl="0">
              <a:buFont typeface="Arial" panose="020B0604020202020204" pitchFamily="34" charset="0"/>
              <a:buChar char="•"/>
            </a:pPr>
            <a:r>
              <a:rPr lang="pt-BR" sz="1400">
                <a:solidFill>
                  <a:srgbClr val="000000"/>
                </a:solidFill>
              </a:rPr>
              <a:t>Altere os endereços IPv4 padrão do DHCP.</a:t>
            </a:r>
          </a:p>
          <a:p>
            <a:pPr marL="342900" indent="-342900" algn="l" rtl="0">
              <a:buFont typeface="Arial" panose="020B0604020202020204" pitchFamily="34" charset="0"/>
              <a:buChar char="•"/>
            </a:pPr>
            <a:r>
              <a:rPr lang="pt-BR" sz="1400">
                <a:solidFill>
                  <a:srgbClr val="000000"/>
                </a:solidFill>
              </a:rPr>
              <a:t>Renove o endereço IP.</a:t>
            </a:r>
          </a:p>
          <a:p>
            <a:pPr marL="342900" indent="-342900" algn="l" rtl="0">
              <a:buFont typeface="Arial" panose="020B0604020202020204" pitchFamily="34" charset="0"/>
              <a:buChar char="•"/>
            </a:pPr>
            <a:r>
              <a:rPr lang="pt-BR" sz="1400">
                <a:solidFill>
                  <a:srgbClr val="000000"/>
                </a:solidFill>
              </a:rPr>
              <a:t>Faça login no roteador com o novo endereço IP</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35685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da WLAN do site remoto </a:t>
            </a:r>
            <a:br>
              <a:rPr lang="en-US" dirty="0"/>
            </a:br>
            <a:r>
              <a:rPr lang="pt-BR" sz="2400"/>
              <a:t>Configurações Básicas da Rede</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Configuração básica da rede sem fio inclui os seguintes passos:</a:t>
            </a:r>
          </a:p>
          <a:p>
            <a:pPr marL="342900" indent="-342900" algn="l" rtl="0">
              <a:buFont typeface="Arial" panose="020B0604020202020204" pitchFamily="34" charset="0"/>
              <a:buChar char="•"/>
            </a:pPr>
            <a:r>
              <a:rPr lang="pt-BR" sz="1400">
                <a:solidFill>
                  <a:srgbClr val="000000"/>
                </a:solidFill>
              </a:rPr>
              <a:t>Ver os padrões da WLAN.</a:t>
            </a:r>
          </a:p>
          <a:p>
            <a:pPr marL="342900" indent="-342900" algn="l" rtl="0">
              <a:buFont typeface="Arial" panose="020B0604020202020204" pitchFamily="34" charset="0"/>
              <a:buChar char="•"/>
            </a:pPr>
            <a:r>
              <a:rPr lang="pt-BR" sz="1400">
                <a:solidFill>
                  <a:srgbClr val="000000"/>
                </a:solidFill>
              </a:rPr>
              <a:t>Altere o modo de rede, identificando qual padrão 802.11 deve ser implementado.</a:t>
            </a:r>
          </a:p>
          <a:p>
            <a:pPr marL="342900" indent="-342900" algn="l" rtl="0">
              <a:buFont typeface="Arial" panose="020B0604020202020204" pitchFamily="34" charset="0"/>
              <a:buChar char="•"/>
            </a:pPr>
            <a:r>
              <a:rPr lang="pt-BR" sz="1400">
                <a:solidFill>
                  <a:srgbClr val="000000"/>
                </a:solidFill>
              </a:rPr>
              <a:t>Configurar o SSID.</a:t>
            </a:r>
          </a:p>
          <a:p>
            <a:pPr marL="342900" indent="-342900" algn="l" rtl="0">
              <a:buFont typeface="Arial" panose="020B0604020202020204" pitchFamily="34" charset="0"/>
              <a:buChar char="•"/>
            </a:pPr>
            <a:r>
              <a:rPr lang="pt-BR" sz="1400">
                <a:solidFill>
                  <a:srgbClr val="000000"/>
                </a:solidFill>
              </a:rPr>
              <a:t>Configure o canal, garantindo que não haja canais sobrepostos em uso.</a:t>
            </a:r>
          </a:p>
          <a:p>
            <a:pPr marL="342900" indent="-342900" algn="l" rtl="0">
              <a:buFont typeface="Arial" panose="020B0604020202020204" pitchFamily="34" charset="0"/>
              <a:buChar char="•"/>
            </a:pPr>
            <a:r>
              <a:rPr lang="pt-BR" sz="1400">
                <a:solidFill>
                  <a:srgbClr val="000000"/>
                </a:solidFill>
              </a:rPr>
              <a:t>Configure o modo de segurança, selecionando Open, WPA, WPA2 Personal, WPA2 Enterprise, etc.</a:t>
            </a:r>
          </a:p>
          <a:p>
            <a:pPr marL="342900" indent="-342900" algn="l" rtl="0">
              <a:buFont typeface="Arial" panose="020B0604020202020204" pitchFamily="34" charset="0"/>
              <a:buChar char="•"/>
            </a:pPr>
            <a:r>
              <a:rPr lang="pt-BR" sz="1400">
                <a:solidFill>
                  <a:srgbClr val="000000"/>
                </a:solidFill>
              </a:rPr>
              <a:t>Configure a senha, conforme necessário para o modo de segurança selecionado.</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9545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de WLAN no site remoto</a:t>
            </a:r>
            <a:br>
              <a:rPr lang="en-US" dirty="0"/>
            </a:br>
            <a:r>
              <a:rPr lang="pt-BR" sz="2400"/>
              <a:t>Vídeo - Configurar uma rede sem fio</a:t>
            </a:r>
          </a:p>
        </p:txBody>
      </p:sp>
      <p:sp>
        <p:nvSpPr>
          <p:cNvPr id="5" name="Content Placeholder 4">
            <a:extLst>
              <a:ext uri="{FF2B5EF4-FFF2-40B4-BE49-F238E27FC236}">
                <a16:creationId xmlns:a16="http://schemas.microsoft.com/office/drawing/2014/main" id="{F1DA98B9-49B3-4F7A-8317-33D71C191442}"/>
              </a:ext>
            </a:extLst>
          </p:cNvPr>
          <p:cNvSpPr>
            <a:spLocks noGrp="1"/>
          </p:cNvSpPr>
          <p:nvPr>
            <p:ph idx="1"/>
          </p:nvPr>
        </p:nvSpPr>
        <p:spPr>
          <a:xfrm>
            <a:off x="309616" y="726801"/>
            <a:ext cx="8595102" cy="3689897"/>
          </a:xfrm>
        </p:spPr>
        <p:txBody>
          <a:bodyPr/>
          <a:lstStyle/>
          <a:p>
            <a:pPr marL="0" indent="0" algn="l" rtl="0"/>
            <a:r>
              <a:rPr lang="pt-BR" sz="1600">
                <a:solidFill>
                  <a:srgbClr val="000000"/>
                </a:solidFill>
              </a:rPr>
              <a:t>Em um pequeno escritório ou rede doméstica, um roteador sem fio pode ser suficiente para fornecer acesso sem fio a todos os clientes. </a:t>
            </a:r>
          </a:p>
        </p:txBody>
      </p:sp>
      <p:pic>
        <p:nvPicPr>
          <p:cNvPr id="6" name="Picture 5">
            <a:extLst>
              <a:ext uri="{FF2B5EF4-FFF2-40B4-BE49-F238E27FC236}">
                <a16:creationId xmlns:a16="http://schemas.microsoft.com/office/drawing/2014/main" id="{AA488784-D968-4FE0-BC60-C968332871F6}"/>
              </a:ext>
            </a:extLst>
          </p:cNvPr>
          <p:cNvPicPr>
            <a:picLocks noChangeAspect="1"/>
          </p:cNvPicPr>
          <p:nvPr/>
        </p:nvPicPr>
        <p:blipFill>
          <a:blip r:embed="rId3"/>
          <a:stretch>
            <a:fillRect/>
          </a:stretch>
        </p:blipFill>
        <p:spPr>
          <a:xfrm>
            <a:off x="4498499" y="1401450"/>
            <a:ext cx="4262384" cy="2345635"/>
          </a:xfrm>
          <a:prstGeom prst="rect">
            <a:avLst/>
          </a:prstGeom>
        </p:spPr>
      </p:pic>
      <p:sp>
        <p:nvSpPr>
          <p:cNvPr id="7" name="Content Placeholder 4">
            <a:extLst>
              <a:ext uri="{FF2B5EF4-FFF2-40B4-BE49-F238E27FC236}">
                <a16:creationId xmlns:a16="http://schemas.microsoft.com/office/drawing/2014/main" id="{A932577D-37DE-490A-84DC-9A106FA3BFDF}"/>
              </a:ext>
            </a:extLst>
          </p:cNvPr>
          <p:cNvSpPr txBox="1">
            <a:spLocks/>
          </p:cNvSpPr>
          <p:nvPr/>
        </p:nvSpPr>
        <p:spPr>
          <a:xfrm>
            <a:off x="309616" y="1261676"/>
            <a:ext cx="4045048" cy="36898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pt-BR" sz="1400">
                <a:solidFill>
                  <a:srgbClr val="000000"/>
                </a:solidFill>
              </a:rPr>
              <a:t>Se você deseja estender o alcance além de aproximadamente 45 metros em ambientes fechados e 90 metros em ambientes externos, crie uma malha sem fio. </a:t>
            </a:r>
          </a:p>
          <a:p>
            <a:pPr marL="342900" indent="-342900" algn="l" rtl="0">
              <a:buFont typeface="Arial" panose="020B0604020202020204" pitchFamily="34" charset="0"/>
              <a:buChar char="•"/>
            </a:pPr>
            <a:r>
              <a:rPr lang="pt-BR" sz="1400">
                <a:solidFill>
                  <a:srgbClr val="000000"/>
                </a:solidFill>
              </a:rPr>
              <a:t>Crie a malha adicionando pontos de acesso com as mesmas configurações, exceto usando canais diferentes para evitar interferência.</a:t>
            </a:r>
          </a:p>
          <a:p>
            <a:pPr marL="342900" indent="-342900" algn="l" rtl="0">
              <a:buFont typeface="Arial" panose="020B0604020202020204" pitchFamily="34" charset="0"/>
              <a:buChar char="•"/>
            </a:pPr>
            <a:r>
              <a:rPr lang="pt-BR" sz="1400">
                <a:solidFill>
                  <a:srgbClr val="000000"/>
                </a:solidFill>
              </a:rPr>
              <a:t>Estender uma WLAN em um pequeno escritório ou em casa tornou-se cada vez mais fácil. </a:t>
            </a:r>
          </a:p>
          <a:p>
            <a:pPr marL="342900" indent="-342900" algn="l" rtl="0">
              <a:buFont typeface="Arial" panose="020B0604020202020204" pitchFamily="34" charset="0"/>
              <a:buChar char="•"/>
            </a:pPr>
            <a:r>
              <a:rPr lang="pt-BR" sz="1400">
                <a:solidFill>
                  <a:srgbClr val="000000"/>
                </a:solidFill>
              </a:rPr>
              <a:t>Os fabricantes simplificaram a criação de um mesh de rede sem fio (WMN) através de aplicativos para smartphone. </a:t>
            </a:r>
          </a:p>
        </p:txBody>
      </p:sp>
    </p:spTree>
    <p:extLst>
      <p:ext uri="{BB962C8B-B14F-4D97-AF65-F5344CB8AC3E}">
        <p14:creationId xmlns:p14="http://schemas.microsoft.com/office/powerpoint/2010/main" val="22085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da WLAN do site remoto </a:t>
            </a:r>
            <a:br>
              <a:rPr lang="en-US" dirty="0"/>
            </a:br>
            <a:r>
              <a:rPr lang="pt-BR" sz="2400"/>
              <a:t>NAT para IPv4</a:t>
            </a:r>
          </a:p>
        </p:txBody>
      </p:sp>
      <p:sp>
        <p:nvSpPr>
          <p:cNvPr id="4" name="Content Placeholder 3">
            <a:extLst>
              <a:ext uri="{FF2B5EF4-FFF2-40B4-BE49-F238E27FC236}">
                <a16:creationId xmlns:a16="http://schemas.microsoft.com/office/drawing/2014/main" id="{F3EE6C6B-0A8B-4195-A5E0-2C1D3CADA94A}"/>
              </a:ext>
            </a:extLst>
          </p:cNvPr>
          <p:cNvSpPr>
            <a:spLocks noGrp="1"/>
          </p:cNvSpPr>
          <p:nvPr>
            <p:ph idx="1"/>
          </p:nvPr>
        </p:nvSpPr>
        <p:spPr>
          <a:xfrm>
            <a:off x="312883" y="731837"/>
            <a:ext cx="4900420" cy="3689897"/>
          </a:xfrm>
        </p:spPr>
        <p:txBody>
          <a:bodyPr/>
          <a:lstStyle/>
          <a:p>
            <a:pPr marL="0" indent="0" algn="l" rtl="0"/>
            <a:r>
              <a:rPr lang="pt-BR" sz="1600">
                <a:solidFill>
                  <a:srgbClr val="000000"/>
                </a:solidFill>
              </a:rPr>
              <a:t>Normalmente, o ISP atribui ao roteador sem fio um endereço roteável publicamente e usa um endereço de rede privado para endereçar na LAN.</a:t>
            </a:r>
          </a:p>
          <a:p>
            <a:pPr marL="171450" indent="-171450" algn="l" rtl="0">
              <a:buFont typeface="Arial" panose="020B0604020202020204" pitchFamily="34" charset="0"/>
              <a:buChar char="•"/>
            </a:pPr>
            <a:r>
              <a:rPr lang="pt-BR" sz="1400">
                <a:solidFill>
                  <a:srgbClr val="000000"/>
                </a:solidFill>
              </a:rPr>
              <a:t>Normalmente, o ISP atribui ao roteador sem fio um endereço rotativo público e usa um endereço de rede privado para endereçar na LAN. </a:t>
            </a:r>
          </a:p>
          <a:p>
            <a:pPr marL="171450" indent="-171450" algn="l" rtl="0">
              <a:buFont typeface="Arial" panose="020B0604020202020204" pitchFamily="34" charset="0"/>
              <a:buChar char="•"/>
            </a:pPr>
            <a:r>
              <a:rPr lang="pt-BR" sz="1400">
                <a:solidFill>
                  <a:srgbClr val="000000"/>
                </a:solidFill>
              </a:rPr>
              <a:t>O NAT converte um endereço IPv4 de origem privado (local) em um endereço público (global) (o processo é revertido para pacotes recebidos). </a:t>
            </a:r>
          </a:p>
          <a:p>
            <a:pPr marL="171450" indent="-171450" algn="l" rtl="0">
              <a:buFont typeface="Arial" panose="020B0604020202020204" pitchFamily="34" charset="0"/>
              <a:buChar char="•"/>
            </a:pPr>
            <a:r>
              <a:rPr lang="pt-BR" sz="1400">
                <a:solidFill>
                  <a:srgbClr val="000000"/>
                </a:solidFill>
              </a:rPr>
              <a:t>O NAT torna possível rastrear os números de porta de origem para cada sessão de uso por dispositivo. </a:t>
            </a:r>
          </a:p>
          <a:p>
            <a:pPr marL="171450" indent="-171450" algn="l" rtl="0">
              <a:buFont typeface="Arial" panose="020B0604020202020204" pitchFamily="34" charset="0"/>
              <a:buChar char="•"/>
            </a:pPr>
            <a:r>
              <a:rPr lang="pt-BR" sz="1400">
                <a:solidFill>
                  <a:srgbClr val="000000"/>
                </a:solidFill>
              </a:rPr>
              <a:t>Se o seu provedor de serviços de Internet tiver o IPv6 ativado, você verá um endereço IPv6 exclusivo para cada dispositivo.</a:t>
            </a:r>
          </a:p>
          <a:p>
            <a:pPr marL="171450" indent="-171450" algn="l">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A3194B37-7A77-454D-8366-514171329894}"/>
              </a:ext>
            </a:extLst>
          </p:cNvPr>
          <p:cNvPicPr>
            <a:picLocks noChangeAspect="1"/>
          </p:cNvPicPr>
          <p:nvPr/>
        </p:nvPicPr>
        <p:blipFill>
          <a:blip r:embed="rId3"/>
          <a:stretch>
            <a:fillRect/>
          </a:stretch>
        </p:blipFill>
        <p:spPr>
          <a:xfrm>
            <a:off x="5375083" y="1273269"/>
            <a:ext cx="3456034" cy="2607033"/>
          </a:xfrm>
          <a:prstGeom prst="rect">
            <a:avLst/>
          </a:prstGeom>
        </p:spPr>
      </p:pic>
    </p:spTree>
    <p:extLst>
      <p:ext uri="{BB962C8B-B14F-4D97-AF65-F5344CB8AC3E}">
        <p14:creationId xmlns:p14="http://schemas.microsoft.com/office/powerpoint/2010/main" val="171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pt-BR"/>
              <a:t>Instructor Materials – Module 13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rtl="0">
              <a:buNone/>
            </a:pPr>
            <a:r>
              <a:rPr lang="pt-BR"/>
              <a:t>This PowerPoint deck is divided in two parts:</a:t>
            </a:r>
          </a:p>
          <a:p>
            <a:pPr rtl="0">
              <a:buFont typeface="Arial" panose="020B0604020202020204" pitchFamily="34" charset="0"/>
              <a:buChar char="•"/>
            </a:pPr>
            <a:r>
              <a:rPr lang="pt-BR"/>
              <a:t>Instructor Planning Guide</a:t>
            </a:r>
          </a:p>
          <a:p>
            <a:pPr lvl="1" rtl="0">
              <a:buFont typeface="Arial" panose="020B0604020202020204" pitchFamily="34" charset="0"/>
              <a:buChar char="•"/>
            </a:pPr>
            <a:r>
              <a:rPr lang="pt-BR"/>
              <a:t>Information to help you become familiar with the module</a:t>
            </a:r>
          </a:p>
          <a:p>
            <a:pPr lvl="1" rtl="0">
              <a:buFont typeface="Arial" panose="020B0604020202020204" pitchFamily="34" charset="0"/>
              <a:buChar char="•"/>
            </a:pPr>
            <a:r>
              <a:rPr lang="pt-BR"/>
              <a:t>Teaching aids</a:t>
            </a:r>
          </a:p>
          <a:p>
            <a:pPr rtl="0">
              <a:buFont typeface="Arial" panose="020B0604020202020204" pitchFamily="34" charset="0"/>
              <a:buChar char="•"/>
            </a:pPr>
            <a:r>
              <a:rPr lang="pt-BR"/>
              <a:t>Instructor Class Presentation</a:t>
            </a:r>
          </a:p>
          <a:p>
            <a:pPr lvl="1" rtl="0">
              <a:buFont typeface="Arial" panose="020B0604020202020204" pitchFamily="34" charset="0"/>
              <a:buChar char="•"/>
            </a:pPr>
            <a:r>
              <a:rPr lang="pt-BR"/>
              <a:t>Optional slides that you can use in the classroom</a:t>
            </a:r>
          </a:p>
          <a:p>
            <a:pPr lvl="1" rtl="0">
              <a:buFont typeface="Arial" panose="020B0604020202020204" pitchFamily="34" charset="0"/>
              <a:buChar char="•"/>
            </a:pPr>
            <a:r>
              <a:rPr lang="pt-BR"/>
              <a:t>Begins on slide # 10</a:t>
            </a:r>
          </a:p>
          <a:p>
            <a:pPr marL="142875" lvl="1" indent="0" algn="ctr" rtl="0">
              <a:buNone/>
            </a:pPr>
            <a:r>
              <a:rPr lang="pt-BR" sz="1600" b="1"/>
              <a:t>Note</a:t>
            </a:r>
            <a:r>
              <a:rPr lang="pt-BR" sz="1600"/>
              <a:t>: Remove the Planning Guide from this presentation before sharing with anyone.</a:t>
            </a:r>
          </a:p>
          <a:p>
            <a:pPr marL="0" indent="0" rtl="0">
              <a:buNone/>
            </a:pPr>
            <a:r>
              <a:rPr lang="pt-BR" sz="1600" b="1">
                <a:solidFill>
                  <a:schemeClr val="accent4"/>
                </a:solidFill>
              </a:rPr>
              <a:t>For additional help and resources go to the Instructor Home Page and Course Resources for this course. You also can visit the professional development site on netacad.com, the official Cisco Networking Academy Facebook page, or Instructor Only FB group.</a:t>
            </a:r>
          </a:p>
        </p:txBody>
      </p:sp>
    </p:spTree>
    <p:custDataLst>
      <p:tags r:id="rId1"/>
    </p:custDataLst>
    <p:extLst>
      <p:ext uri="{BB962C8B-B14F-4D97-AF65-F5344CB8AC3E}">
        <p14:creationId xmlns:p14="http://schemas.microsoft.com/office/powerpoint/2010/main" val="262546906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da WLAN do site remoto </a:t>
            </a:r>
            <a:br>
              <a:rPr lang="en-US" dirty="0"/>
            </a:br>
            <a:r>
              <a:rPr lang="pt-BR" sz="2400"/>
              <a:t>Qualidade do Serviço</a:t>
            </a:r>
          </a:p>
        </p:txBody>
      </p:sp>
      <p:sp>
        <p:nvSpPr>
          <p:cNvPr id="5" name="Content Placeholder 4">
            <a:extLst>
              <a:ext uri="{FF2B5EF4-FFF2-40B4-BE49-F238E27FC236}">
                <a16:creationId xmlns:a16="http://schemas.microsoft.com/office/drawing/2014/main" id="{92133746-CB4B-46ED-8442-D94560F00AC4}"/>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Muitos roteadores sem fio têm uma opção para configurar a Qualidade de Serviço (QoS). </a:t>
            </a:r>
          </a:p>
          <a:p>
            <a:pPr marL="285750" indent="-285750" algn="l" rtl="0">
              <a:buFont typeface="Arial" panose="020B0604020202020204" pitchFamily="34" charset="0"/>
              <a:buChar char="•"/>
            </a:pPr>
            <a:r>
              <a:rPr lang="pt-BR" sz="1400">
                <a:solidFill>
                  <a:srgbClr val="000000"/>
                </a:solidFill>
              </a:rPr>
              <a:t>Ao configurar a QoS, você pode garantir que determinados tipos de tráfego, como voz e vídeo, sejam priorizados em relação ao tráfego que não é tão sensível ao tempo, como email e navegação na web. </a:t>
            </a:r>
          </a:p>
          <a:p>
            <a:pPr marL="285750" indent="-285750" algn="l" rtl="0">
              <a:buFont typeface="Arial" panose="020B0604020202020204" pitchFamily="34" charset="0"/>
              <a:buChar char="•"/>
            </a:pPr>
            <a:r>
              <a:rPr lang="pt-BR" sz="1400">
                <a:solidFill>
                  <a:srgbClr val="000000"/>
                </a:solidFill>
              </a:rPr>
              <a:t>Em alguns roteadores sem fio, o tráfego também pode ser priorizado em portas específicas.</a:t>
            </a:r>
          </a:p>
        </p:txBody>
      </p:sp>
      <p:pic>
        <p:nvPicPr>
          <p:cNvPr id="2" name="Picture 1">
            <a:extLst>
              <a:ext uri="{FF2B5EF4-FFF2-40B4-BE49-F238E27FC236}">
                <a16:creationId xmlns:a16="http://schemas.microsoft.com/office/drawing/2014/main" id="{14D34F0B-6AA6-4CB8-9CF3-4FA353A8AE90}"/>
              </a:ext>
            </a:extLst>
          </p:cNvPr>
          <p:cNvPicPr>
            <a:picLocks noChangeAspect="1"/>
          </p:cNvPicPr>
          <p:nvPr/>
        </p:nvPicPr>
        <p:blipFill>
          <a:blip r:embed="rId3"/>
          <a:stretch>
            <a:fillRect/>
          </a:stretch>
        </p:blipFill>
        <p:spPr>
          <a:xfrm>
            <a:off x="2375348" y="2358656"/>
            <a:ext cx="3854648" cy="2165461"/>
          </a:xfrm>
          <a:prstGeom prst="rect">
            <a:avLst/>
          </a:prstGeom>
        </p:spPr>
      </p:pic>
    </p:spTree>
    <p:extLst>
      <p:ext uri="{BB962C8B-B14F-4D97-AF65-F5344CB8AC3E}">
        <p14:creationId xmlns:p14="http://schemas.microsoft.com/office/powerpoint/2010/main" val="364359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da WLAN do site remoto </a:t>
            </a:r>
            <a:br>
              <a:rPr lang="en-US" dirty="0"/>
            </a:br>
            <a:r>
              <a:rPr lang="pt-BR" sz="2400"/>
              <a:t>NAT para IPv4</a:t>
            </a:r>
          </a:p>
        </p:txBody>
      </p:sp>
      <p:sp>
        <p:nvSpPr>
          <p:cNvPr id="4" name="Content Placeholder 3">
            <a:extLst>
              <a:ext uri="{FF2B5EF4-FFF2-40B4-BE49-F238E27FC236}">
                <a16:creationId xmlns:a16="http://schemas.microsoft.com/office/drawing/2014/main" id="{93CDE018-D867-4E28-ACA0-CE828C6F9486}"/>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Os roteadores sem fio normalmente bloqueiam portas TCP e UDP para impedir o acesso não autorizado dentro e fora de uma LAN. </a:t>
            </a:r>
          </a:p>
          <a:p>
            <a:pPr marL="285750" indent="-285750" algn="l" rtl="0">
              <a:buFont typeface="Arial" panose="020B0604020202020204" pitchFamily="34" charset="0"/>
              <a:buChar char="•"/>
            </a:pPr>
            <a:r>
              <a:rPr lang="pt-BR" sz="1400">
                <a:solidFill>
                  <a:srgbClr val="000000"/>
                </a:solidFill>
              </a:rPr>
              <a:t>No entanto, há situações em que portas específicas precisam ser abertas, para que determinados programas e aplicativos possam se comunicar com dispositivos em redes diferentes. </a:t>
            </a:r>
          </a:p>
          <a:p>
            <a:pPr marL="285750" indent="-285750" algn="l" rtl="0">
              <a:buFont typeface="Arial" panose="020B0604020202020204" pitchFamily="34" charset="0"/>
              <a:buChar char="•"/>
            </a:pPr>
            <a:r>
              <a:rPr lang="pt-BR" sz="1400">
                <a:solidFill>
                  <a:srgbClr val="000000"/>
                </a:solidFill>
              </a:rPr>
              <a:t>Port forwarding (encaminhamento de portas) é um método baseado em regras de direcionamento de tráfego entre dispositivos em redes separadas.</a:t>
            </a:r>
          </a:p>
          <a:p>
            <a:pPr marL="285750" indent="-285750" algn="l" rtl="0">
              <a:buFont typeface="Arial" panose="020B0604020202020204" pitchFamily="34" charset="0"/>
              <a:buChar char="•"/>
            </a:pPr>
            <a:r>
              <a:rPr lang="pt-BR" sz="1400">
                <a:solidFill>
                  <a:srgbClr val="000000"/>
                </a:solidFill>
              </a:rPr>
              <a:t>O port triggering permite que o roteador encaminhe, temporariamente, os dados, pelas portas de entrada, para um dispositivo específico. </a:t>
            </a:r>
          </a:p>
          <a:p>
            <a:pPr marL="285750" indent="-285750" algn="l" rtl="0">
              <a:buFont typeface="Arial" panose="020B0604020202020204" pitchFamily="34" charset="0"/>
              <a:buChar char="•"/>
            </a:pPr>
            <a:r>
              <a:rPr lang="pt-BR" sz="1400">
                <a:solidFill>
                  <a:srgbClr val="000000"/>
                </a:solidFill>
              </a:rPr>
              <a:t>Você pode usar o port triggering para encaminhar dados a um computador, apenas quando um intervalo designado de portas é usado para fazer uma requisição de saída. </a:t>
            </a:r>
          </a:p>
        </p:txBody>
      </p:sp>
    </p:spTree>
    <p:extLst>
      <p:ext uri="{BB962C8B-B14F-4D97-AF65-F5344CB8AC3E}">
        <p14:creationId xmlns:p14="http://schemas.microsoft.com/office/powerpoint/2010/main" val="26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de WLAN no site remoto</a:t>
            </a:r>
            <a:br>
              <a:rPr lang="en-US" dirty="0"/>
            </a:br>
            <a:r>
              <a:rPr lang="pt-BR" sz="2400"/>
              <a:t>Packet Tracer - Configurar uma rede sem fio</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Nesta atividade do Packet Tracer, você atingirá os seguintes objetivos:</a:t>
            </a:r>
          </a:p>
          <a:p>
            <a:pPr marL="285750" indent="-285750" algn="l" rtl="0">
              <a:buFont typeface="Arial" panose="020B0604020202020204" pitchFamily="34" charset="0"/>
              <a:buChar char="•"/>
            </a:pPr>
            <a:r>
              <a:rPr lang="pt-BR" sz="1400">
                <a:solidFill>
                  <a:srgbClr val="000000"/>
                </a:solidFill>
              </a:rPr>
              <a:t>Conectar-se a um roteador sem fio</a:t>
            </a:r>
          </a:p>
          <a:p>
            <a:pPr marL="285750" indent="-285750" algn="l" rtl="0">
              <a:buFont typeface="Arial" panose="020B0604020202020204" pitchFamily="34" charset="0"/>
              <a:buChar char="•"/>
            </a:pPr>
            <a:r>
              <a:rPr lang="pt-BR" sz="1400">
                <a:solidFill>
                  <a:srgbClr val="000000"/>
                </a:solidFill>
              </a:rPr>
              <a:t>Configurando o Roteador Sem Fio</a:t>
            </a:r>
          </a:p>
          <a:p>
            <a:pPr marL="285750" indent="-285750" algn="l" rtl="0">
              <a:buFont typeface="Arial" panose="020B0604020202020204" pitchFamily="34" charset="0"/>
              <a:buChar char="•"/>
            </a:pPr>
            <a:r>
              <a:rPr lang="pt-BR" sz="1400">
                <a:solidFill>
                  <a:srgbClr val="000000"/>
                </a:solidFill>
              </a:rPr>
              <a:t>Conecte um dispositivo com fio ao roteador sem fio</a:t>
            </a:r>
          </a:p>
          <a:p>
            <a:pPr marL="285750" indent="-285750" algn="l" rtl="0">
              <a:buFont typeface="Arial" panose="020B0604020202020204" pitchFamily="34" charset="0"/>
              <a:buChar char="•"/>
            </a:pPr>
            <a:r>
              <a:rPr lang="pt-BR" sz="1400">
                <a:solidFill>
                  <a:srgbClr val="000000"/>
                </a:solidFill>
              </a:rPr>
              <a:t>Conecte um dispositivo sem fio ao roteador sem fio</a:t>
            </a:r>
          </a:p>
          <a:p>
            <a:pPr marL="285750" indent="-285750" algn="l" rtl="0">
              <a:buFont typeface="Arial" panose="020B0604020202020204" pitchFamily="34" charset="0"/>
              <a:buChar char="•"/>
            </a:pPr>
            <a:r>
              <a:rPr lang="pt-BR" sz="1400">
                <a:solidFill>
                  <a:srgbClr val="000000"/>
                </a:solidFill>
              </a:rPr>
              <a:t>Adicione um ponto de acesso à rede para estender a cobertura sem fio</a:t>
            </a:r>
          </a:p>
          <a:p>
            <a:pPr marL="285750" indent="-285750" algn="l" rtl="0">
              <a:buFont typeface="Arial" panose="020B0604020202020204" pitchFamily="34" charset="0"/>
              <a:buChar char="•"/>
            </a:pPr>
            <a:r>
              <a:rPr lang="pt-BR" sz="1400">
                <a:solidFill>
                  <a:srgbClr val="000000"/>
                </a:solidFill>
              </a:rPr>
              <a:t>Atualizar configurações padrão do roteador</a:t>
            </a:r>
          </a:p>
        </p:txBody>
      </p:sp>
    </p:spTree>
    <p:extLst>
      <p:ext uri="{BB962C8B-B14F-4D97-AF65-F5344CB8AC3E}">
        <p14:creationId xmlns:p14="http://schemas.microsoft.com/office/powerpoint/2010/main" val="366569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Configuração de WLAN no site remoto</a:t>
            </a:r>
            <a:br>
              <a:rPr lang="en-US" dirty="0"/>
            </a:br>
            <a:r>
              <a:rPr lang="pt-BR" sz="2400"/>
              <a:t>Laboratório - Configurar uma rede sem fio</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Neste laboratório, você definirá configurações básicas em um roteador sem fio e conectará um PC ao roteador sem fio.</a:t>
            </a:r>
          </a:p>
        </p:txBody>
      </p:sp>
    </p:spTree>
    <p:extLst>
      <p:ext uri="{BB962C8B-B14F-4D97-AF65-F5344CB8AC3E}">
        <p14:creationId xmlns:p14="http://schemas.microsoft.com/office/powerpoint/2010/main" val="406449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pt-BR">
                <a:solidFill>
                  <a:schemeClr val="accent5">
                    <a:lumMod val="40000"/>
                    <a:lumOff val="60000"/>
                  </a:schemeClr>
                </a:solidFill>
              </a:rPr>
              <a:t>13.2 Configurar uma WLAN básica no WLC</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a:t>
            </a:r>
            <a:br>
              <a:rPr lang="en-US" dirty="0"/>
            </a:br>
            <a:r>
              <a:rPr lang="pt-BR" sz="2400"/>
              <a:t>Vídeo – Configurar uma WLAN básica no WLC</a:t>
            </a:r>
          </a:p>
        </p:txBody>
      </p:sp>
      <p:sp>
        <p:nvSpPr>
          <p:cNvPr id="4" name="Content Placeholder 3">
            <a:extLst>
              <a:ext uri="{FF2B5EF4-FFF2-40B4-BE49-F238E27FC236}">
                <a16:creationId xmlns:a16="http://schemas.microsoft.com/office/drawing/2014/main" id="{6D91A3C2-4B53-4E46-BC1E-362B6A603448}"/>
              </a:ext>
            </a:extLst>
          </p:cNvPr>
          <p:cNvSpPr>
            <a:spLocks noGrp="1"/>
          </p:cNvSpPr>
          <p:nvPr>
            <p:ph idx="1"/>
          </p:nvPr>
        </p:nvSpPr>
        <p:spPr>
          <a:xfrm>
            <a:off x="474662" y="731837"/>
            <a:ext cx="8280057" cy="3689897"/>
          </a:xfrm>
        </p:spPr>
        <p:txBody>
          <a:bodyPr/>
          <a:lstStyle/>
          <a:p>
            <a:pPr marL="0" indent="0" algn="l" rtl="0"/>
            <a:r>
              <a:rPr lang="pt-BR" sz="1800">
                <a:solidFill>
                  <a:srgbClr val="000000"/>
                </a:solidFill>
              </a:rPr>
              <a:t>Este vídeo aborda o seguinte:</a:t>
            </a:r>
          </a:p>
          <a:p>
            <a:pPr marL="342900" indent="-342900" algn="l" rtl="0">
              <a:buFont typeface="Arial" panose="020B0604020202020204" pitchFamily="34" charset="0"/>
              <a:buChar char="•"/>
            </a:pPr>
            <a:r>
              <a:rPr lang="pt-BR" sz="1800">
                <a:solidFill>
                  <a:srgbClr val="000000"/>
                </a:solidFill>
              </a:rPr>
              <a:t>Revise a topologia</a:t>
            </a:r>
          </a:p>
          <a:p>
            <a:pPr marL="342900" indent="-342900" algn="l" rtl="0">
              <a:buFont typeface="Arial" panose="020B0604020202020204" pitchFamily="34" charset="0"/>
              <a:buChar char="•"/>
            </a:pPr>
            <a:r>
              <a:rPr lang="pt-BR" sz="1800">
                <a:solidFill>
                  <a:srgbClr val="000000"/>
                </a:solidFill>
              </a:rPr>
              <a:t>Acesse a GUI do controlador WLAN</a:t>
            </a:r>
          </a:p>
          <a:p>
            <a:pPr marL="342900" indent="-342900" algn="l" rtl="0">
              <a:buFont typeface="Arial" panose="020B0604020202020204" pitchFamily="34" charset="0"/>
              <a:buChar char="•"/>
            </a:pPr>
            <a:r>
              <a:rPr lang="pt-BR" sz="1800">
                <a:solidFill>
                  <a:srgbClr val="000000"/>
                </a:solidFill>
              </a:rPr>
              <a:t>Informações sobre a rede sem fio na tela Resumo da rede</a:t>
            </a:r>
          </a:p>
          <a:p>
            <a:pPr marL="342900" indent="-342900" algn="l" rtl="0">
              <a:buFont typeface="Arial" panose="020B0604020202020204" pitchFamily="34" charset="0"/>
              <a:buChar char="•"/>
            </a:pPr>
            <a:r>
              <a:rPr lang="pt-BR" sz="1800">
                <a:solidFill>
                  <a:srgbClr val="000000"/>
                </a:solidFill>
              </a:rPr>
              <a:t>Configurar uma nova WLAN.</a:t>
            </a:r>
          </a:p>
          <a:p>
            <a:pPr marL="342900" indent="-342900" algn="l" rtl="0">
              <a:buFont typeface="Arial" panose="020B0604020202020204" pitchFamily="34" charset="0"/>
              <a:buChar char="•"/>
            </a:pPr>
            <a:r>
              <a:rPr lang="pt-BR" sz="1800">
                <a:solidFill>
                  <a:srgbClr val="000000"/>
                </a:solidFill>
              </a:rPr>
              <a:t>Proteger a nova WLAN</a:t>
            </a:r>
          </a:p>
        </p:txBody>
      </p:sp>
    </p:spTree>
    <p:extLst>
      <p:ext uri="{BB962C8B-B14F-4D97-AF65-F5344CB8AC3E}">
        <p14:creationId xmlns:p14="http://schemas.microsoft.com/office/powerpoint/2010/main" val="17585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 </a:t>
            </a:r>
            <a:br>
              <a:rPr lang="en-US" dirty="0"/>
            </a:br>
            <a:r>
              <a:rPr lang="pt-BR" sz="2400"/>
              <a:t>Topologia WLC </a:t>
            </a:r>
          </a:p>
        </p:txBody>
      </p:sp>
      <p:sp>
        <p:nvSpPr>
          <p:cNvPr id="5" name="Content Placeholder 4">
            <a:extLst>
              <a:ext uri="{FF2B5EF4-FFF2-40B4-BE49-F238E27FC236}">
                <a16:creationId xmlns:a16="http://schemas.microsoft.com/office/drawing/2014/main" id="{0B9F3ECB-836A-4B17-8DB8-D94926DE815A}"/>
              </a:ext>
            </a:extLst>
          </p:cNvPr>
          <p:cNvSpPr>
            <a:spLocks noGrp="1"/>
          </p:cNvSpPr>
          <p:nvPr>
            <p:ph idx="1"/>
          </p:nvPr>
        </p:nvSpPr>
        <p:spPr>
          <a:xfrm>
            <a:off x="474662" y="731837"/>
            <a:ext cx="3892239" cy="3361599"/>
          </a:xfrm>
        </p:spPr>
        <p:txBody>
          <a:bodyPr/>
          <a:lstStyle/>
          <a:p>
            <a:pPr marL="0" indent="0" algn="l" rtl="0"/>
            <a:r>
              <a:rPr lang="pt-BR" sz="1600">
                <a:solidFill>
                  <a:srgbClr val="000000"/>
                </a:solidFill>
              </a:rPr>
              <a:t>A topologia e o esquema de endereçamento usados para este tópico são mostrados na figura e na tabela. </a:t>
            </a:r>
          </a:p>
          <a:p>
            <a:pPr marL="285750" indent="-285750" algn="l" rtl="0">
              <a:buFont typeface="Arial" panose="020B0604020202020204" pitchFamily="34" charset="0"/>
              <a:buChar char="•"/>
            </a:pPr>
            <a:r>
              <a:rPr lang="pt-BR" sz="1400">
                <a:solidFill>
                  <a:srgbClr val="000000"/>
                </a:solidFill>
              </a:rPr>
              <a:t>O ponto de acesso (AP) é um AP baseado em controlador, em oposição a um AP autônomo, portanto, não requer configuração inicial e é frequentemente chamado de APs leves (LAPs). </a:t>
            </a:r>
          </a:p>
          <a:p>
            <a:pPr marL="285750" indent="-285750" algn="l" rtl="0">
              <a:buFont typeface="Arial" panose="020B0604020202020204" pitchFamily="34" charset="0"/>
              <a:buChar char="•"/>
            </a:pPr>
            <a:r>
              <a:rPr lang="pt-BR" sz="1400">
                <a:solidFill>
                  <a:srgbClr val="000000"/>
                </a:solidFill>
              </a:rPr>
              <a:t>Os APs "leves" (LAPs) usam o protocolo Lightweight Access Point Protocol (LWAPP) para se comunicar com um controlador WLAN (WLC). </a:t>
            </a:r>
          </a:p>
          <a:p>
            <a:pPr marL="285750" indent="-285750" algn="l" rtl="0">
              <a:buFont typeface="Arial" panose="020B0604020202020204" pitchFamily="34" charset="0"/>
              <a:buChar char="•"/>
            </a:pPr>
            <a:r>
              <a:rPr lang="pt-BR" sz="1400">
                <a:solidFill>
                  <a:srgbClr val="000000"/>
                </a:solidFill>
              </a:rPr>
              <a:t>Os APs baseados em controlador são úteis em situações onde muitos APs são necessários na rede. </a:t>
            </a:r>
          </a:p>
          <a:p>
            <a:pPr marL="285750" indent="-285750" algn="l" rtl="0">
              <a:buFont typeface="Arial" panose="020B0604020202020204" pitchFamily="34" charset="0"/>
              <a:buChar char="•"/>
            </a:pPr>
            <a:r>
              <a:rPr lang="pt-BR" sz="1400">
                <a:solidFill>
                  <a:srgbClr val="000000"/>
                </a:solidFill>
              </a:rPr>
              <a:t>À medida que mais pontos de acesso são adicionados, cada ponto de acesso é configurado e gerenciado automaticamente pelo WLC.</a:t>
            </a:r>
          </a:p>
        </p:txBody>
      </p:sp>
      <p:graphicFrame>
        <p:nvGraphicFramePr>
          <p:cNvPr id="9" name="Table 9">
            <a:extLst>
              <a:ext uri="{FF2B5EF4-FFF2-40B4-BE49-F238E27FC236}">
                <a16:creationId xmlns:a16="http://schemas.microsoft.com/office/drawing/2014/main" id="{1DEEFD1E-D246-4ACC-B7A5-31D1504BD373}"/>
              </a:ext>
            </a:extLst>
          </p:cNvPr>
          <p:cNvGraphicFramePr>
            <a:graphicFrameLocks noGrp="1"/>
          </p:cNvGraphicFramePr>
          <p:nvPr>
            <p:extLst>
              <p:ext uri="{D42A27DB-BD31-4B8C-83A1-F6EECF244321}">
                <p14:modId xmlns:p14="http://schemas.microsoft.com/office/powerpoint/2010/main" val="3913358722"/>
              </p:ext>
            </p:extLst>
          </p:nvPr>
        </p:nvGraphicFramePr>
        <p:xfrm>
          <a:off x="5000073" y="2032027"/>
          <a:ext cx="3954448" cy="2990850"/>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327807571"/>
                    </a:ext>
                  </a:extLst>
                </a:gridCol>
                <a:gridCol w="858741">
                  <a:extLst>
                    <a:ext uri="{9D8B030D-6E8A-4147-A177-3AD203B41FA5}">
                      <a16:colId xmlns:a16="http://schemas.microsoft.com/office/drawing/2014/main" val="348928102"/>
                    </a:ext>
                  </a:extLst>
                </a:gridCol>
                <a:gridCol w="1137037">
                  <a:extLst>
                    <a:ext uri="{9D8B030D-6E8A-4147-A177-3AD203B41FA5}">
                      <a16:colId xmlns:a16="http://schemas.microsoft.com/office/drawing/2014/main" val="822506009"/>
                    </a:ext>
                  </a:extLst>
                </a:gridCol>
                <a:gridCol w="1288110">
                  <a:extLst>
                    <a:ext uri="{9D8B030D-6E8A-4147-A177-3AD203B41FA5}">
                      <a16:colId xmlns:a16="http://schemas.microsoft.com/office/drawing/2014/main" val="3300627119"/>
                    </a:ext>
                  </a:extLst>
                </a:gridCol>
              </a:tblGrid>
              <a:tr h="212264">
                <a:tc>
                  <a:txBody>
                    <a:bodyPr/>
                    <a:lstStyle/>
                    <a:p>
                      <a:pPr algn="l" rtl="0" fontAlgn="ctr"/>
                      <a:r>
                        <a:rPr lang="pt-BR" sz="1000">
                          <a:effectLst/>
                        </a:rPr>
                        <a:t>Dispositivo</a:t>
                      </a:r>
                    </a:p>
                  </a:txBody>
                  <a:tcPr marL="47625" marR="47625" marT="47625" marB="47625" anchor="ctr"/>
                </a:tc>
                <a:tc>
                  <a:txBody>
                    <a:bodyPr/>
                    <a:lstStyle/>
                    <a:p>
                      <a:pPr algn="l" rtl="0" fontAlgn="ctr"/>
                      <a:r>
                        <a:rPr lang="pt-BR" sz="1000">
                          <a:effectLst/>
                        </a:rPr>
                        <a:t>Interface</a:t>
                      </a:r>
                    </a:p>
                  </a:txBody>
                  <a:tcPr marL="47625" marR="47625" marT="47625" marB="47625" anchor="ctr"/>
                </a:tc>
                <a:tc>
                  <a:txBody>
                    <a:bodyPr/>
                    <a:lstStyle/>
                    <a:p>
                      <a:pPr algn="l" rtl="0" fontAlgn="ctr"/>
                      <a:r>
                        <a:rPr lang="pt-BR" sz="1000">
                          <a:effectLst/>
                        </a:rPr>
                        <a:t>Endereço IP</a:t>
                      </a:r>
                    </a:p>
                  </a:txBody>
                  <a:tcPr marL="47625" marR="47625" marT="47625" marB="47625" anchor="ctr"/>
                </a:tc>
                <a:tc>
                  <a:txBody>
                    <a:bodyPr/>
                    <a:lstStyle/>
                    <a:p>
                      <a:pPr algn="l" rtl="0" fontAlgn="ctr"/>
                      <a:r>
                        <a:rPr lang="pt-BR" sz="1000">
                          <a:effectLst/>
                        </a:rPr>
                        <a:t>Máscara de sub-rede</a:t>
                      </a:r>
                    </a:p>
                  </a:txBody>
                  <a:tcPr marL="47625" marR="47625" marT="47625" marB="47625" anchor="ctr"/>
                </a:tc>
                <a:extLst>
                  <a:ext uri="{0D108BD9-81ED-4DB2-BD59-A6C34878D82A}">
                    <a16:rowId xmlns:a16="http://schemas.microsoft.com/office/drawing/2014/main" val="2391689401"/>
                  </a:ext>
                </a:extLst>
              </a:tr>
              <a:tr h="212264">
                <a:tc>
                  <a:txBody>
                    <a:bodyPr/>
                    <a:lstStyle/>
                    <a:p>
                      <a:pPr rtl="0" fontAlgn="ctr"/>
                      <a:r>
                        <a:rPr lang="pt-BR" sz="1000" b="0">
                          <a:effectLst/>
                        </a:rPr>
                        <a:t>R1</a:t>
                      </a:r>
                    </a:p>
                  </a:txBody>
                  <a:tcPr marL="47625" marR="47625" marT="47625" marB="47625" anchor="ctr"/>
                </a:tc>
                <a:tc>
                  <a:txBody>
                    <a:bodyPr/>
                    <a:lstStyle/>
                    <a:p>
                      <a:pPr rtl="0" fontAlgn="ctr"/>
                      <a:r>
                        <a:rPr lang="pt-BR" sz="1000" b="0">
                          <a:effectLst/>
                        </a:rPr>
                        <a:t>F0/0</a:t>
                      </a:r>
                    </a:p>
                  </a:txBody>
                  <a:tcPr marL="47625" marR="47625" marT="47625" marB="47625" anchor="ctr"/>
                </a:tc>
                <a:tc>
                  <a:txBody>
                    <a:bodyPr/>
                    <a:lstStyle/>
                    <a:p>
                      <a:pPr rtl="0" fontAlgn="ctr"/>
                      <a:r>
                        <a:rPr lang="pt-BR" sz="1000" b="0">
                          <a:effectLst/>
                        </a:rPr>
                        <a:t>172.16.1.1</a:t>
                      </a:r>
                    </a:p>
                  </a:txBody>
                  <a:tcPr marL="47625" marR="47625" marT="47625" marB="47625" anchor="ctr"/>
                </a:tc>
                <a:tc>
                  <a:txBody>
                    <a:bodyPr/>
                    <a:lstStyle/>
                    <a:p>
                      <a:pPr rtl="0" fontAlgn="ctr"/>
                      <a:r>
                        <a:rPr lang="pt-BR" sz="1000" b="0">
                          <a:effectLst/>
                        </a:rPr>
                        <a:t>255.255.255.0</a:t>
                      </a:r>
                    </a:p>
                  </a:txBody>
                  <a:tcPr marL="47625" marR="47625" marT="47625" marB="47625" anchor="ctr"/>
                </a:tc>
                <a:extLst>
                  <a:ext uri="{0D108BD9-81ED-4DB2-BD59-A6C34878D82A}">
                    <a16:rowId xmlns:a16="http://schemas.microsoft.com/office/drawing/2014/main" val="3346906376"/>
                  </a:ext>
                </a:extLst>
              </a:tr>
              <a:tr h="212264">
                <a:tc>
                  <a:txBody>
                    <a:bodyPr/>
                    <a:lstStyle/>
                    <a:p>
                      <a:pPr rtl="0" fontAlgn="ctr"/>
                      <a:r>
                        <a:rPr lang="pt-BR" sz="1000" b="0">
                          <a:effectLst/>
                        </a:rPr>
                        <a:t>R1</a:t>
                      </a:r>
                    </a:p>
                  </a:txBody>
                  <a:tcPr marL="47625" marR="47625" marT="47625" marB="47625" anchor="ctr"/>
                </a:tc>
                <a:tc>
                  <a:txBody>
                    <a:bodyPr/>
                    <a:lstStyle/>
                    <a:p>
                      <a:pPr rtl="0" fontAlgn="ctr"/>
                      <a:r>
                        <a:rPr lang="pt-BR" sz="1000" b="0">
                          <a:effectLst/>
                        </a:rPr>
                        <a:t>F0/1.1</a:t>
                      </a:r>
                    </a:p>
                  </a:txBody>
                  <a:tcPr marL="47625" marR="47625" marT="47625" marB="47625" anchor="ctr"/>
                </a:tc>
                <a:tc>
                  <a:txBody>
                    <a:bodyPr/>
                    <a:lstStyle/>
                    <a:p>
                      <a:pPr rtl="0" fontAlgn="ctr"/>
                      <a:r>
                        <a:rPr lang="pt-BR" sz="1000" b="0">
                          <a:effectLst/>
                        </a:rPr>
                        <a:t>192.168.200.1</a:t>
                      </a:r>
                    </a:p>
                  </a:txBody>
                  <a:tcPr marL="47625" marR="47625" marT="47625" marB="47625" anchor="ctr"/>
                </a:tc>
                <a:tc>
                  <a:txBody>
                    <a:bodyPr/>
                    <a:lstStyle/>
                    <a:p>
                      <a:pPr rtl="0" fontAlgn="ctr"/>
                      <a:r>
                        <a:rPr lang="pt-BR" sz="1000" b="0">
                          <a:effectLst/>
                        </a:rPr>
                        <a:t>255.255.255.0</a:t>
                      </a:r>
                    </a:p>
                  </a:txBody>
                  <a:tcPr marL="47625" marR="47625" marT="47625" marB="47625" anchor="ctr"/>
                </a:tc>
                <a:extLst>
                  <a:ext uri="{0D108BD9-81ED-4DB2-BD59-A6C34878D82A}">
                    <a16:rowId xmlns:a16="http://schemas.microsoft.com/office/drawing/2014/main" val="504986055"/>
                  </a:ext>
                </a:extLst>
              </a:tr>
              <a:tr h="212264">
                <a:tc>
                  <a:txBody>
                    <a:bodyPr/>
                    <a:lstStyle/>
                    <a:p>
                      <a:pPr rtl="0" fontAlgn="ctr"/>
                      <a:r>
                        <a:rPr lang="pt-BR" sz="1000" b="0">
                          <a:effectLst/>
                        </a:rPr>
                        <a:t>S1</a:t>
                      </a:r>
                    </a:p>
                  </a:txBody>
                  <a:tcPr marL="47625" marR="47625" marT="47625" marB="47625" anchor="ctr"/>
                </a:tc>
                <a:tc>
                  <a:txBody>
                    <a:bodyPr/>
                    <a:lstStyle/>
                    <a:p>
                      <a:pPr rtl="0" fontAlgn="ctr"/>
                      <a:r>
                        <a:rPr lang="pt-BR" sz="1000" b="0">
                          <a:effectLst/>
                        </a:rPr>
                        <a:t>VLAN 1</a:t>
                      </a:r>
                    </a:p>
                  </a:txBody>
                  <a:tcPr marL="47625" marR="47625" marT="47625" marB="47625" anchor="ctr"/>
                </a:tc>
                <a:tc gridSpan="2">
                  <a:txBody>
                    <a:bodyPr/>
                    <a:lstStyle/>
                    <a:p>
                      <a:pPr rtl="0" fontAlgn="ctr"/>
                      <a:r>
                        <a:rPr lang="pt-BR" sz="1000" b="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340670286"/>
                  </a:ext>
                </a:extLst>
              </a:tr>
              <a:tr h="212264">
                <a:tc>
                  <a:txBody>
                    <a:bodyPr/>
                    <a:lstStyle/>
                    <a:p>
                      <a:pPr rtl="0" fontAlgn="ctr"/>
                      <a:r>
                        <a:rPr lang="pt-BR" sz="1000" b="0">
                          <a:effectLst/>
                        </a:rPr>
                        <a:t>WLC</a:t>
                      </a:r>
                    </a:p>
                  </a:txBody>
                  <a:tcPr marL="47625" marR="47625" marT="47625" marB="47625" anchor="ctr"/>
                </a:tc>
                <a:tc>
                  <a:txBody>
                    <a:bodyPr/>
                    <a:lstStyle/>
                    <a:p>
                      <a:pPr rtl="0" fontAlgn="ctr"/>
                      <a:r>
                        <a:rPr lang="pt-BR" sz="1000" b="0">
                          <a:effectLst/>
                        </a:rPr>
                        <a:t>Gerenciamento</a:t>
                      </a:r>
                    </a:p>
                  </a:txBody>
                  <a:tcPr marL="47625" marR="47625" marT="47625" marB="47625" anchor="ctr"/>
                </a:tc>
                <a:tc>
                  <a:txBody>
                    <a:bodyPr/>
                    <a:lstStyle/>
                    <a:p>
                      <a:pPr rtl="0" fontAlgn="ctr"/>
                      <a:r>
                        <a:rPr lang="pt-BR" sz="1000" b="0">
                          <a:effectLst/>
                        </a:rPr>
                        <a:t>192.168.200.254</a:t>
                      </a:r>
                    </a:p>
                  </a:txBody>
                  <a:tcPr marL="47625" marR="47625" marT="47625" marB="47625" anchor="ctr"/>
                </a:tc>
                <a:tc>
                  <a:txBody>
                    <a:bodyPr/>
                    <a:lstStyle/>
                    <a:p>
                      <a:pPr rtl="0" fontAlgn="ctr"/>
                      <a:r>
                        <a:rPr lang="pt-BR" sz="1000" b="0">
                          <a:effectLst/>
                        </a:rPr>
                        <a:t>255.255.255.0</a:t>
                      </a:r>
                    </a:p>
                  </a:txBody>
                  <a:tcPr marL="47625" marR="47625" marT="47625" marB="47625" anchor="ctr"/>
                </a:tc>
                <a:extLst>
                  <a:ext uri="{0D108BD9-81ED-4DB2-BD59-A6C34878D82A}">
                    <a16:rowId xmlns:a16="http://schemas.microsoft.com/office/drawing/2014/main" val="2291173808"/>
                  </a:ext>
                </a:extLst>
              </a:tr>
              <a:tr h="212264">
                <a:tc>
                  <a:txBody>
                    <a:bodyPr/>
                    <a:lstStyle/>
                    <a:p>
                      <a:pPr rtl="0" fontAlgn="ctr"/>
                      <a:r>
                        <a:rPr lang="pt-BR" sz="1000" b="0">
                          <a:effectLst/>
                        </a:rPr>
                        <a:t>Access point 1</a:t>
                      </a:r>
                    </a:p>
                  </a:txBody>
                  <a:tcPr marL="47625" marR="47625" marT="47625" marB="47625" anchor="ctr"/>
                </a:tc>
                <a:tc>
                  <a:txBody>
                    <a:bodyPr/>
                    <a:lstStyle/>
                    <a:p>
                      <a:pPr rtl="0" fontAlgn="ctr"/>
                      <a:r>
                        <a:rPr lang="pt-BR" sz="1000" b="0">
                          <a:effectLst/>
                        </a:rPr>
                        <a:t>Wired 0</a:t>
                      </a:r>
                    </a:p>
                  </a:txBody>
                  <a:tcPr marL="47625" marR="47625" marT="47625" marB="47625" anchor="ctr"/>
                </a:tc>
                <a:tc>
                  <a:txBody>
                    <a:bodyPr/>
                    <a:lstStyle/>
                    <a:p>
                      <a:pPr rtl="0" fontAlgn="ctr"/>
                      <a:r>
                        <a:rPr lang="pt-BR" sz="1000" b="0">
                          <a:effectLst/>
                        </a:rPr>
                        <a:t>192.168.200.3</a:t>
                      </a:r>
                    </a:p>
                  </a:txBody>
                  <a:tcPr marL="47625" marR="47625" marT="47625" marB="47625" anchor="ctr"/>
                </a:tc>
                <a:tc>
                  <a:txBody>
                    <a:bodyPr/>
                    <a:lstStyle/>
                    <a:p>
                      <a:pPr rtl="0" fontAlgn="ctr"/>
                      <a:r>
                        <a:rPr lang="pt-BR" sz="1000" b="0">
                          <a:effectLst/>
                        </a:rPr>
                        <a:t>255.255.255.0</a:t>
                      </a:r>
                    </a:p>
                  </a:txBody>
                  <a:tcPr marL="47625" marR="47625" marT="47625" marB="47625" anchor="ctr"/>
                </a:tc>
                <a:extLst>
                  <a:ext uri="{0D108BD9-81ED-4DB2-BD59-A6C34878D82A}">
                    <a16:rowId xmlns:a16="http://schemas.microsoft.com/office/drawing/2014/main" val="1119465407"/>
                  </a:ext>
                </a:extLst>
              </a:tr>
              <a:tr h="212264">
                <a:tc>
                  <a:txBody>
                    <a:bodyPr/>
                    <a:lstStyle/>
                    <a:p>
                      <a:pPr rtl="0" fontAlgn="ctr"/>
                      <a:r>
                        <a:rPr lang="pt-BR" sz="1000" b="0">
                          <a:effectLst/>
                        </a:rPr>
                        <a:t>PC-A</a:t>
                      </a:r>
                    </a:p>
                  </a:txBody>
                  <a:tcPr marL="47625" marR="47625" marT="47625" marB="47625" anchor="ctr"/>
                </a:tc>
                <a:tc>
                  <a:txBody>
                    <a:bodyPr/>
                    <a:lstStyle/>
                    <a:p>
                      <a:pPr rtl="0" fontAlgn="ctr"/>
                      <a:r>
                        <a:rPr lang="pt-BR" sz="1000" b="0">
                          <a:effectLst/>
                        </a:rPr>
                        <a:t>NIC</a:t>
                      </a:r>
                    </a:p>
                  </a:txBody>
                  <a:tcPr marL="47625" marR="47625" marT="47625" marB="47625" anchor="ctr"/>
                </a:tc>
                <a:tc>
                  <a:txBody>
                    <a:bodyPr/>
                    <a:lstStyle/>
                    <a:p>
                      <a:pPr rtl="0" fontAlgn="ctr"/>
                      <a:r>
                        <a:rPr lang="pt-BR" sz="1000" b="0">
                          <a:effectLst/>
                        </a:rPr>
                        <a:t>172.16.1.254</a:t>
                      </a:r>
                    </a:p>
                  </a:txBody>
                  <a:tcPr marL="47625" marR="47625" marT="47625" marB="47625" anchor="ctr"/>
                </a:tc>
                <a:tc>
                  <a:txBody>
                    <a:bodyPr/>
                    <a:lstStyle/>
                    <a:p>
                      <a:pPr rtl="0" fontAlgn="ctr"/>
                      <a:r>
                        <a:rPr lang="pt-BR" sz="1000" b="0">
                          <a:effectLst/>
                        </a:rPr>
                        <a:t>255.255.255.0</a:t>
                      </a:r>
                    </a:p>
                  </a:txBody>
                  <a:tcPr marL="47625" marR="47625" marT="47625" marB="47625" anchor="ctr"/>
                </a:tc>
                <a:extLst>
                  <a:ext uri="{0D108BD9-81ED-4DB2-BD59-A6C34878D82A}">
                    <a16:rowId xmlns:a16="http://schemas.microsoft.com/office/drawing/2014/main" val="2009576385"/>
                  </a:ext>
                </a:extLst>
              </a:tr>
              <a:tr h="212264">
                <a:tc>
                  <a:txBody>
                    <a:bodyPr/>
                    <a:lstStyle/>
                    <a:p>
                      <a:pPr rtl="0" fontAlgn="ctr"/>
                      <a:r>
                        <a:rPr lang="pt-BR" sz="1000" b="0">
                          <a:effectLst/>
                        </a:rPr>
                        <a:t>PC-B</a:t>
                      </a:r>
                    </a:p>
                  </a:txBody>
                  <a:tcPr marL="47625" marR="47625" marT="47625" marB="47625" anchor="ctr"/>
                </a:tc>
                <a:tc>
                  <a:txBody>
                    <a:bodyPr/>
                    <a:lstStyle/>
                    <a:p>
                      <a:pPr rtl="0" fontAlgn="ctr"/>
                      <a:r>
                        <a:rPr lang="pt-BR" sz="1000" b="0">
                          <a:effectLst/>
                        </a:rPr>
                        <a:t>Placa de rede</a:t>
                      </a:r>
                    </a:p>
                  </a:txBody>
                  <a:tcPr marL="47625" marR="47625" marT="47625" marB="47625" anchor="ctr"/>
                </a:tc>
                <a:tc gridSpan="2">
                  <a:txBody>
                    <a:bodyPr/>
                    <a:lstStyle/>
                    <a:p>
                      <a:pPr rtl="0" fontAlgn="ctr"/>
                      <a:r>
                        <a:rPr lang="pt-BR" sz="1000" b="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809065936"/>
                  </a:ext>
                </a:extLst>
              </a:tr>
              <a:tr h="342887">
                <a:tc>
                  <a:txBody>
                    <a:bodyPr/>
                    <a:lstStyle/>
                    <a:p>
                      <a:pPr rtl="0" fontAlgn="ctr"/>
                      <a:r>
                        <a:rPr lang="pt-BR" sz="1000" b="0">
                          <a:effectLst/>
                        </a:rPr>
                        <a:t>Notebook sem fio</a:t>
                      </a:r>
                    </a:p>
                  </a:txBody>
                  <a:tcPr marL="47625" marR="47625" marT="47625" marB="47625" anchor="ctr"/>
                </a:tc>
                <a:tc>
                  <a:txBody>
                    <a:bodyPr/>
                    <a:lstStyle/>
                    <a:p>
                      <a:pPr rtl="0" fontAlgn="ctr"/>
                      <a:r>
                        <a:rPr lang="pt-BR" sz="1000" b="0">
                          <a:effectLst/>
                        </a:rPr>
                        <a:t>Placa de rede</a:t>
                      </a:r>
                    </a:p>
                  </a:txBody>
                  <a:tcPr marL="47625" marR="47625" marT="47625" marB="47625" anchor="ctr"/>
                </a:tc>
                <a:tc gridSpan="2">
                  <a:txBody>
                    <a:bodyPr/>
                    <a:lstStyle/>
                    <a:p>
                      <a:pPr rtl="0" fontAlgn="ctr"/>
                      <a:r>
                        <a:rPr lang="pt-BR" sz="1000" b="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1693076009"/>
                  </a:ext>
                </a:extLst>
              </a:tr>
            </a:tbl>
          </a:graphicData>
        </a:graphic>
      </p:graphicFrame>
      <p:pic>
        <p:nvPicPr>
          <p:cNvPr id="2" name="Picture 1">
            <a:extLst>
              <a:ext uri="{FF2B5EF4-FFF2-40B4-BE49-F238E27FC236}">
                <a16:creationId xmlns:a16="http://schemas.microsoft.com/office/drawing/2014/main" id="{A751EEF4-08C1-4F48-8C82-83F85C2F4AC8}"/>
              </a:ext>
            </a:extLst>
          </p:cNvPr>
          <p:cNvPicPr>
            <a:picLocks noChangeAspect="1"/>
          </p:cNvPicPr>
          <p:nvPr/>
        </p:nvPicPr>
        <p:blipFill>
          <a:blip r:embed="rId3"/>
          <a:stretch>
            <a:fillRect/>
          </a:stretch>
        </p:blipFill>
        <p:spPr>
          <a:xfrm>
            <a:off x="5650976" y="112738"/>
            <a:ext cx="2561123" cy="1863113"/>
          </a:xfrm>
          <a:prstGeom prst="rect">
            <a:avLst/>
          </a:prstGeom>
        </p:spPr>
      </p:pic>
    </p:spTree>
    <p:extLst>
      <p:ext uri="{BB962C8B-B14F-4D97-AF65-F5344CB8AC3E}">
        <p14:creationId xmlns:p14="http://schemas.microsoft.com/office/powerpoint/2010/main" val="280269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 </a:t>
            </a:r>
            <a:br>
              <a:rPr lang="en-US" dirty="0"/>
            </a:br>
            <a:r>
              <a:rPr lang="pt-BR" sz="2400"/>
              <a:t>Acessar o WLC</a:t>
            </a:r>
          </a:p>
        </p:txBody>
      </p:sp>
      <p:sp>
        <p:nvSpPr>
          <p:cNvPr id="4" name="Content Placeholder 3">
            <a:extLst>
              <a:ext uri="{FF2B5EF4-FFF2-40B4-BE49-F238E27FC236}">
                <a16:creationId xmlns:a16="http://schemas.microsoft.com/office/drawing/2014/main" id="{8BF8E58F-DA90-4868-A644-DA5460109610}"/>
              </a:ext>
            </a:extLst>
          </p:cNvPr>
          <p:cNvSpPr>
            <a:spLocks noGrp="1"/>
          </p:cNvSpPr>
          <p:nvPr>
            <p:ph idx="1"/>
          </p:nvPr>
        </p:nvSpPr>
        <p:spPr>
          <a:xfrm>
            <a:off x="347125" y="731837"/>
            <a:ext cx="8345487" cy="3689897"/>
          </a:xfrm>
        </p:spPr>
        <p:txBody>
          <a:bodyPr/>
          <a:lstStyle/>
          <a:p>
            <a:pPr marL="0" indent="0" algn="l" rtl="0"/>
            <a:r>
              <a:rPr lang="pt-BR" sz="1600">
                <a:solidFill>
                  <a:srgbClr val="000000"/>
                </a:solidFill>
              </a:rPr>
              <a:t>Configurar um controlador de LAN sem fio (WLC) não é muito diferente de configurar um roteador sem fio. O WLC controla os APs e fornece mais serviços e recursos de gerenciamento.</a:t>
            </a:r>
          </a:p>
          <a:p>
            <a:pPr marL="342900" indent="-342900" algn="l" rtl="0">
              <a:buFont typeface="Arial" panose="020B0604020202020204" pitchFamily="34" charset="0"/>
              <a:buChar char="•"/>
            </a:pPr>
            <a:r>
              <a:rPr lang="pt-BR" sz="1600">
                <a:solidFill>
                  <a:srgbClr val="000000"/>
                </a:solidFill>
              </a:rPr>
              <a:t>O usuário efetua login no WLC usando credenciais que foram configuradas durante a instalação inicial.</a:t>
            </a:r>
          </a:p>
        </p:txBody>
      </p:sp>
      <p:pic>
        <p:nvPicPr>
          <p:cNvPr id="7" name="Picture 6">
            <a:extLst>
              <a:ext uri="{FF2B5EF4-FFF2-40B4-BE49-F238E27FC236}">
                <a16:creationId xmlns:a16="http://schemas.microsoft.com/office/drawing/2014/main" id="{E9C38E45-3CA3-4B3F-8695-CDB21CA4614D}"/>
              </a:ext>
            </a:extLst>
          </p:cNvPr>
          <p:cNvPicPr>
            <a:picLocks noChangeAspect="1"/>
          </p:cNvPicPr>
          <p:nvPr/>
        </p:nvPicPr>
        <p:blipFill>
          <a:blip r:embed="rId3"/>
          <a:stretch>
            <a:fillRect/>
          </a:stretch>
        </p:blipFill>
        <p:spPr>
          <a:xfrm>
            <a:off x="4397518" y="1997904"/>
            <a:ext cx="4399357" cy="2413759"/>
          </a:xfrm>
          <a:prstGeom prst="rect">
            <a:avLst/>
          </a:prstGeom>
        </p:spPr>
      </p:pic>
      <p:sp>
        <p:nvSpPr>
          <p:cNvPr id="5" name="Content Placeholder 3">
            <a:extLst>
              <a:ext uri="{FF2B5EF4-FFF2-40B4-BE49-F238E27FC236}">
                <a16:creationId xmlns:a16="http://schemas.microsoft.com/office/drawing/2014/main" id="{C7A93B4E-9A8E-4B09-88D5-29E75F1244DF}"/>
              </a:ext>
            </a:extLst>
          </p:cNvPr>
          <p:cNvSpPr txBox="1">
            <a:spLocks/>
          </p:cNvSpPr>
          <p:nvPr/>
        </p:nvSpPr>
        <p:spPr>
          <a:xfrm>
            <a:off x="347124" y="1939896"/>
            <a:ext cx="3946131" cy="234154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pt-BR" sz="1600">
                <a:solidFill>
                  <a:srgbClr val="000000"/>
                </a:solidFill>
              </a:rPr>
              <a:t>A página de </a:t>
            </a:r>
            <a:r>
              <a:rPr lang="pt-BR" sz="1600" b="1">
                <a:solidFill>
                  <a:srgbClr val="000000"/>
                </a:solidFill>
              </a:rPr>
              <a:t>Resumo da rede</a:t>
            </a:r>
            <a:r>
              <a:rPr lang="pt-BR" sz="1600">
                <a:solidFill>
                  <a:srgbClr val="000000"/>
                </a:solidFill>
              </a:rPr>
              <a:t>  é um painel que fornece uma visão geral rápida do número de redes sem fio configuradas, pontos de acesso associados (APs) e clientes ativos. </a:t>
            </a:r>
          </a:p>
          <a:p>
            <a:pPr marL="342900" indent="-342900" algn="l" rtl="0">
              <a:buFont typeface="Arial" panose="020B0604020202020204" pitchFamily="34" charset="0"/>
              <a:buChar char="•"/>
            </a:pPr>
            <a:r>
              <a:rPr lang="pt-BR" sz="1600">
                <a:solidFill>
                  <a:srgbClr val="000000"/>
                </a:solidFill>
              </a:rPr>
              <a:t>Você também pode ver o número de pontos de acesso não autorizados e clientes.</a:t>
            </a:r>
          </a:p>
        </p:txBody>
      </p:sp>
    </p:spTree>
    <p:extLst>
      <p:ext uri="{BB962C8B-B14F-4D97-AF65-F5344CB8AC3E}">
        <p14:creationId xmlns:p14="http://schemas.microsoft.com/office/powerpoint/2010/main" val="259410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1945"/>
            <a:ext cx="8345488" cy="731837"/>
          </a:xfrm>
        </p:spPr>
        <p:txBody>
          <a:bodyPr/>
          <a:lstStyle/>
          <a:p>
            <a:pPr rtl="0"/>
            <a:r>
              <a:rPr lang="pt-BR" sz="1600"/>
              <a:t>Configurar uma WLAN básica no WLC </a:t>
            </a:r>
            <a:br>
              <a:rPr lang="en-US" dirty="0"/>
            </a:br>
            <a:r>
              <a:rPr lang="pt-BR" sz="2400"/>
              <a:t>Visualizar Informação do AP</a:t>
            </a:r>
          </a:p>
        </p:txBody>
      </p:sp>
      <p:sp>
        <p:nvSpPr>
          <p:cNvPr id="5" name="Content Placeholder 4">
            <a:extLst>
              <a:ext uri="{FF2B5EF4-FFF2-40B4-BE49-F238E27FC236}">
                <a16:creationId xmlns:a16="http://schemas.microsoft.com/office/drawing/2014/main" id="{9AD461AA-922C-460B-A71E-5401FBC85CBF}"/>
              </a:ext>
            </a:extLst>
          </p:cNvPr>
          <p:cNvSpPr>
            <a:spLocks noGrp="1"/>
          </p:cNvSpPr>
          <p:nvPr>
            <p:ph idx="1"/>
          </p:nvPr>
        </p:nvSpPr>
        <p:spPr>
          <a:xfrm>
            <a:off x="474662" y="731837"/>
            <a:ext cx="8280057" cy="1641371"/>
          </a:xfrm>
        </p:spPr>
        <p:txBody>
          <a:bodyPr/>
          <a:lstStyle/>
          <a:p>
            <a:pPr marL="0" indent="0" algn="l" rtl="0"/>
            <a:r>
              <a:rPr lang="pt-BR" sz="1600">
                <a:solidFill>
                  <a:srgbClr val="000000"/>
                </a:solidFill>
              </a:rPr>
              <a:t>Clique  em </a:t>
            </a:r>
            <a:r>
              <a:rPr lang="pt-BR" sz="1600" b="1">
                <a:solidFill>
                  <a:srgbClr val="000000"/>
                </a:solidFill>
              </a:rPr>
              <a:t>Access Point</a:t>
            </a:r>
            <a:r>
              <a:rPr lang="pt-BR" sz="1600">
                <a:solidFill>
                  <a:srgbClr val="000000"/>
                </a:solidFill>
              </a:rPr>
              <a:t> no menu esquerdo para visualizar uma imagem geral das informações e desempenho do sistema do AP. </a:t>
            </a:r>
          </a:p>
        </p:txBody>
      </p:sp>
      <p:sp>
        <p:nvSpPr>
          <p:cNvPr id="7" name="Content Placeholder 4">
            <a:extLst>
              <a:ext uri="{FF2B5EF4-FFF2-40B4-BE49-F238E27FC236}">
                <a16:creationId xmlns:a16="http://schemas.microsoft.com/office/drawing/2014/main" id="{65882B81-C830-41B6-8C95-FED3920E1E3F}"/>
              </a:ext>
            </a:extLst>
          </p:cNvPr>
          <p:cNvSpPr txBox="1">
            <a:spLocks/>
          </p:cNvSpPr>
          <p:nvPr/>
        </p:nvSpPr>
        <p:spPr>
          <a:xfrm>
            <a:off x="474663" y="1304405"/>
            <a:ext cx="3234212" cy="34211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rtl="0">
              <a:buFont typeface="Arial" panose="020B0604020202020204" pitchFamily="34" charset="0"/>
              <a:buChar char="•"/>
            </a:pPr>
            <a:r>
              <a:rPr lang="pt-BR" sz="1400">
                <a:solidFill>
                  <a:srgbClr val="000000"/>
                </a:solidFill>
              </a:rPr>
              <a:t>O AP está usando o endereço IP 192.168.200.3. </a:t>
            </a:r>
          </a:p>
          <a:p>
            <a:pPr marL="285750" indent="-285750" algn="l" rtl="0">
              <a:buFont typeface="Arial" panose="020B0604020202020204" pitchFamily="34" charset="0"/>
              <a:buChar char="•"/>
            </a:pPr>
            <a:r>
              <a:rPr lang="pt-BR" sz="1400">
                <a:solidFill>
                  <a:srgbClr val="000000"/>
                </a:solidFill>
              </a:rPr>
              <a:t>Como o Cisco Discovery Protocol (CDP) está ativo nesta rede, o WLC sabe que o AP está conectado à porta FastEthernet 0/1 no switch.</a:t>
            </a:r>
          </a:p>
          <a:p>
            <a:pPr marL="285750" indent="-285750" algn="l" rtl="0">
              <a:buFont typeface="Arial" panose="020B0604020202020204" pitchFamily="34" charset="0"/>
              <a:buChar char="•"/>
            </a:pPr>
            <a:r>
              <a:rPr lang="pt-BR" sz="1400">
                <a:solidFill>
                  <a:srgbClr val="000000"/>
                </a:solidFill>
              </a:rPr>
              <a:t>Este ponto de acesso na topologia é um Cisco Aironet 1815i, o que significa que você pode usar a linha de comando e um conjunto limitado de comandos IOS familiares.</a:t>
            </a:r>
          </a:p>
        </p:txBody>
      </p:sp>
      <p:pic>
        <p:nvPicPr>
          <p:cNvPr id="1026" name="Picture 2" descr="C:\Users\bvachon\AppData\Local\Temp\SNAGHTML1aba7b2b.PNG">
            <a:extLst>
              <a:ext uri="{FF2B5EF4-FFF2-40B4-BE49-F238E27FC236}">
                <a16:creationId xmlns:a16="http://schemas.microsoft.com/office/drawing/2014/main" id="{86338316-7EA1-4145-95FC-C13C4E7B4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184" y="1656044"/>
            <a:ext cx="5118931" cy="277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7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 </a:t>
            </a:r>
            <a:br>
              <a:rPr lang="en-US" dirty="0"/>
            </a:br>
            <a:r>
              <a:rPr lang="pt-BR" sz="2400"/>
              <a:t> Configurações Avançadas </a:t>
            </a:r>
          </a:p>
        </p:txBody>
      </p:sp>
      <p:sp>
        <p:nvSpPr>
          <p:cNvPr id="4" name="Content Placeholder 3">
            <a:extLst>
              <a:ext uri="{FF2B5EF4-FFF2-40B4-BE49-F238E27FC236}">
                <a16:creationId xmlns:a16="http://schemas.microsoft.com/office/drawing/2014/main" id="{8045F764-E1B3-4F1D-B3C1-27984A0CEE1D}"/>
              </a:ext>
            </a:extLst>
          </p:cNvPr>
          <p:cNvSpPr>
            <a:spLocks noGrp="1"/>
          </p:cNvSpPr>
          <p:nvPr>
            <p:ph idx="1"/>
          </p:nvPr>
        </p:nvSpPr>
        <p:spPr>
          <a:xfrm>
            <a:off x="192948" y="731838"/>
            <a:ext cx="8561772" cy="1318118"/>
          </a:xfrm>
        </p:spPr>
        <p:txBody>
          <a:bodyPr/>
          <a:lstStyle/>
          <a:p>
            <a:pPr marL="0" indent="0" algn="l" rtl="0"/>
            <a:r>
              <a:rPr lang="pt-BR" sz="1600">
                <a:solidFill>
                  <a:srgbClr val="000000"/>
                </a:solidFill>
              </a:rPr>
              <a:t>A maioria dos WLC virá com algumas configurações e menus básicos que os usuários podem acessar rapidamente para implementar uma variedade de configurações comuns. </a:t>
            </a:r>
          </a:p>
          <a:p>
            <a:pPr marL="285750" indent="-285750" algn="l" rtl="0">
              <a:buFont typeface="Arial" panose="020B0604020202020204" pitchFamily="34" charset="0"/>
              <a:buChar char="•"/>
            </a:pPr>
            <a:r>
              <a:rPr lang="pt-BR" sz="1400">
                <a:solidFill>
                  <a:srgbClr val="000000"/>
                </a:solidFill>
              </a:rPr>
              <a:t>No entanto, como administrador de rede, você normalmente acessará as configurações avançadas. </a:t>
            </a:r>
          </a:p>
          <a:p>
            <a:pPr marL="0" indent="0" algn="l"/>
            <a:endParaRPr lang="en-US" sz="1400" dirty="0">
              <a:solidFill>
                <a:srgbClr val="000000"/>
              </a:solidFill>
            </a:endParaRPr>
          </a:p>
        </p:txBody>
      </p:sp>
      <p:pic>
        <p:nvPicPr>
          <p:cNvPr id="7" name="Picture 6">
            <a:extLst>
              <a:ext uri="{FF2B5EF4-FFF2-40B4-BE49-F238E27FC236}">
                <a16:creationId xmlns:a16="http://schemas.microsoft.com/office/drawing/2014/main" id="{326F9F69-283C-4287-B77D-B8278664E058}"/>
              </a:ext>
            </a:extLst>
          </p:cNvPr>
          <p:cNvPicPr>
            <a:picLocks noChangeAspect="1"/>
          </p:cNvPicPr>
          <p:nvPr/>
        </p:nvPicPr>
        <p:blipFill>
          <a:blip r:embed="rId3"/>
          <a:stretch>
            <a:fillRect/>
          </a:stretch>
        </p:blipFill>
        <p:spPr>
          <a:xfrm>
            <a:off x="4288589" y="1937033"/>
            <a:ext cx="4777320" cy="2097221"/>
          </a:xfrm>
          <a:prstGeom prst="rect">
            <a:avLst/>
          </a:prstGeom>
        </p:spPr>
      </p:pic>
      <p:sp>
        <p:nvSpPr>
          <p:cNvPr id="5" name="Content Placeholder 3">
            <a:extLst>
              <a:ext uri="{FF2B5EF4-FFF2-40B4-BE49-F238E27FC236}">
                <a16:creationId xmlns:a16="http://schemas.microsoft.com/office/drawing/2014/main" id="{65E342DB-2FFC-4ADC-99B5-F1D8E9137E46}"/>
              </a:ext>
            </a:extLst>
          </p:cNvPr>
          <p:cNvSpPr txBox="1">
            <a:spLocks/>
          </p:cNvSpPr>
          <p:nvPr/>
        </p:nvSpPr>
        <p:spPr>
          <a:xfrm>
            <a:off x="192948" y="1615155"/>
            <a:ext cx="3977400" cy="26662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rtl="0">
              <a:buFont typeface="Arial" panose="020B0604020202020204" pitchFamily="34" charset="0"/>
              <a:buChar char="•"/>
            </a:pPr>
            <a:r>
              <a:rPr lang="pt-BR" sz="1400">
                <a:solidFill>
                  <a:srgbClr val="000000"/>
                </a:solidFill>
              </a:rPr>
              <a:t>Para o Cisco 3504 Wireless Controller, clique </a:t>
            </a:r>
            <a:r>
              <a:rPr lang="pt-BR" sz="1400" b="1">
                <a:solidFill>
                  <a:srgbClr val="000000"/>
                </a:solidFill>
              </a:rPr>
              <a:t>Advanced </a:t>
            </a:r>
            <a:r>
              <a:rPr lang="pt-BR" sz="1400">
                <a:solidFill>
                  <a:srgbClr val="000000"/>
                </a:solidFill>
              </a:rPr>
              <a:t> no canto superior direito para acessar a página de sumário </a:t>
            </a:r>
            <a:r>
              <a:rPr lang="pt-BR" sz="1400" b="1">
                <a:solidFill>
                  <a:srgbClr val="000000"/>
                </a:solidFill>
              </a:rPr>
              <a:t>avançado </a:t>
            </a:r>
            <a:r>
              <a:rPr lang="pt-BR" sz="1400">
                <a:solidFill>
                  <a:srgbClr val="000000"/>
                </a:solidFill>
              </a:rPr>
              <a:t>. </a:t>
            </a:r>
          </a:p>
          <a:p>
            <a:pPr marL="285750" indent="-285750" algn="l" rtl="0">
              <a:buFont typeface="Arial" panose="020B0604020202020204" pitchFamily="34" charset="0"/>
              <a:buChar char="•"/>
            </a:pPr>
            <a:r>
              <a:rPr lang="pt-BR" sz="1400">
                <a:solidFill>
                  <a:srgbClr val="000000"/>
                </a:solidFill>
              </a:rPr>
              <a:t>A partir daqui, você pode acessar todos os recursos do WLC.</a:t>
            </a:r>
          </a:p>
        </p:txBody>
      </p:sp>
    </p:spTree>
    <p:extLst>
      <p:ext uri="{BB962C8B-B14F-4D97-AF65-F5344CB8AC3E}">
        <p14:creationId xmlns:p14="http://schemas.microsoft.com/office/powerpoint/2010/main" val="169079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pt-BR"/>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rtl="0"/>
            <a:r>
              <a:rPr lang="pt-BR"/>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ext uri="{D42A27DB-BD31-4B8C-83A1-F6EECF244321}">
                <p14:modId xmlns:p14="http://schemas.microsoft.com/office/powerpoint/2010/main" val="3038629161"/>
              </p:ext>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rtl="0"/>
                      <a:r>
                        <a:rPr lang="pt-BR"/>
                        <a:t>Feature</a:t>
                      </a:r>
                    </a:p>
                  </a:txBody>
                  <a:tcPr/>
                </a:tc>
                <a:tc>
                  <a:txBody>
                    <a:bodyPr/>
                    <a:lstStyle/>
                    <a:p>
                      <a:pPr rtl="0"/>
                      <a:r>
                        <a:rPr lang="pt-BR"/>
                        <a:t>Description</a:t>
                      </a:r>
                    </a:p>
                  </a:txBody>
                  <a:tcPr/>
                </a:tc>
                <a:extLst>
                  <a:ext uri="{0D108BD9-81ED-4DB2-BD59-A6C34878D82A}">
                    <a16:rowId xmlns:a16="http://schemas.microsoft.com/office/drawing/2014/main" val="367710602"/>
                  </a:ext>
                </a:extLst>
              </a:tr>
              <a:tr h="331556">
                <a:tc>
                  <a:txBody>
                    <a:bodyPr/>
                    <a:lstStyle/>
                    <a:p>
                      <a:pPr algn="l" rtl="0" fontAlgn="b"/>
                      <a:r>
                        <a:rPr lang="pt-BR" sz="1400" b="0" i="0" u="none" strike="noStrike">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pt-BR"/>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Interactive Activities</a:t>
                      </a:r>
                    </a:p>
                  </a:txBody>
                  <a:tcPr marL="9525" marR="9525" marT="9525" marB="0" anchor="b"/>
                </a:tc>
                <a:tc>
                  <a:txBody>
                    <a:bodyPr/>
                    <a:lstStyle/>
                    <a:p>
                      <a:pPr rtl="0"/>
                      <a:r>
                        <a:rPr lang="pt-BR"/>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rtl="0" fontAlgn="b"/>
                      <a:r>
                        <a:rPr lang="pt-BR" sz="1400" b="0" i="0" u="none" strike="noStrike">
                          <a:solidFill>
                            <a:srgbClr val="000000"/>
                          </a:solidFill>
                          <a:effectLst/>
                          <a:latin typeface="+mn-lt"/>
                        </a:rPr>
                        <a:t>Syntax Checker</a:t>
                      </a:r>
                    </a:p>
                  </a:txBody>
                  <a:tcPr marL="9525" marR="9525" marT="9525" marB="0" anchor="b"/>
                </a:tc>
                <a:tc>
                  <a:txBody>
                    <a:bodyPr/>
                    <a:lstStyle/>
                    <a:p>
                      <a:pPr rtl="0"/>
                      <a:r>
                        <a:rPr lang="pt-BR"/>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rtl="0" fontAlgn="b"/>
                      <a:r>
                        <a:rPr lang="pt-BR" sz="1400" b="0" i="0" u="none" strike="noStrike">
                          <a:solidFill>
                            <a:srgbClr val="000000"/>
                          </a:solidFill>
                          <a:effectLst/>
                          <a:latin typeface="+mn-lt"/>
                        </a:rPr>
                        <a:t>PT Activity</a:t>
                      </a:r>
                    </a:p>
                  </a:txBody>
                  <a:tcPr marL="9525" marR="9525" marT="9525" marB="0" anchor="b"/>
                </a:tc>
                <a:tc>
                  <a:txBody>
                    <a:bodyPr/>
                    <a:lstStyle/>
                    <a:p>
                      <a:pPr rtl="0"/>
                      <a:r>
                        <a:rPr lang="pt-BR"/>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 </a:t>
            </a:r>
            <a:br>
              <a:rPr lang="en-US" dirty="0"/>
            </a:br>
            <a:r>
              <a:rPr lang="pt-BR" sz="2400"/>
              <a:t>Configure a WLAN </a:t>
            </a:r>
          </a:p>
        </p:txBody>
      </p:sp>
      <p:sp>
        <p:nvSpPr>
          <p:cNvPr id="5" name="Content Placeholder 4">
            <a:extLst>
              <a:ext uri="{FF2B5EF4-FFF2-40B4-BE49-F238E27FC236}">
                <a16:creationId xmlns:a16="http://schemas.microsoft.com/office/drawing/2014/main" id="{1539087E-37BB-492A-9D81-66CD0F2002B2}"/>
              </a:ext>
            </a:extLst>
          </p:cNvPr>
          <p:cNvSpPr>
            <a:spLocks noGrp="1"/>
          </p:cNvSpPr>
          <p:nvPr>
            <p:ph idx="1"/>
          </p:nvPr>
        </p:nvSpPr>
        <p:spPr>
          <a:xfrm>
            <a:off x="474662" y="731837"/>
            <a:ext cx="8280057" cy="1839913"/>
          </a:xfrm>
        </p:spPr>
        <p:txBody>
          <a:bodyPr/>
          <a:lstStyle/>
          <a:p>
            <a:pPr marL="0" indent="0" algn="l" rtl="0"/>
            <a:r>
              <a:rPr lang="pt-BR" sz="1600">
                <a:solidFill>
                  <a:srgbClr val="000000"/>
                </a:solidFill>
              </a:rPr>
              <a:t>Os controladores de LAN sem fio têm portas de switch de camada 2 e interfaces virtuais criadas em software e muito semelhantes às interfaces de VLAN. </a:t>
            </a:r>
          </a:p>
          <a:p>
            <a:pPr marL="285750" indent="-285750" algn="l" rtl="0">
              <a:buFont typeface="Arial" panose="020B0604020202020204" pitchFamily="34" charset="0"/>
              <a:buChar char="•"/>
            </a:pPr>
            <a:r>
              <a:rPr lang="pt-BR" sz="1400">
                <a:solidFill>
                  <a:srgbClr val="000000"/>
                </a:solidFill>
              </a:rPr>
              <a:t>Cada porta física pode suportar muitos APs e WLANs. </a:t>
            </a:r>
          </a:p>
          <a:p>
            <a:pPr marL="285750" indent="-285750" algn="l" rtl="0">
              <a:buFont typeface="Arial" panose="020B0604020202020204" pitchFamily="34" charset="0"/>
              <a:buChar char="•"/>
            </a:pPr>
            <a:r>
              <a:rPr lang="pt-BR" sz="1400">
                <a:solidFill>
                  <a:srgbClr val="000000"/>
                </a:solidFill>
              </a:rPr>
              <a:t>As portas no WLC são essencialmente portas de tronco que podem transportar tráfego de várias VLANs para um switch para distribuição em vários pontos de acesso. </a:t>
            </a:r>
          </a:p>
          <a:p>
            <a:pPr marL="285750" indent="-285750" algn="l" rtl="0">
              <a:buFont typeface="Arial" panose="020B0604020202020204" pitchFamily="34" charset="0"/>
              <a:buChar char="•"/>
            </a:pPr>
            <a:r>
              <a:rPr lang="pt-BR" sz="1400">
                <a:solidFill>
                  <a:srgbClr val="000000"/>
                </a:solidFill>
              </a:rPr>
              <a:t>Cada ponto de acesso pode suportar várias WLANs.</a:t>
            </a:r>
          </a:p>
        </p:txBody>
      </p:sp>
      <p:pic>
        <p:nvPicPr>
          <p:cNvPr id="6" name="Picture 5">
            <a:extLst>
              <a:ext uri="{FF2B5EF4-FFF2-40B4-BE49-F238E27FC236}">
                <a16:creationId xmlns:a16="http://schemas.microsoft.com/office/drawing/2014/main" id="{F5F65757-2F06-46D8-ABE9-904E50DEB8A8}"/>
              </a:ext>
            </a:extLst>
          </p:cNvPr>
          <p:cNvPicPr>
            <a:picLocks noChangeAspect="1"/>
          </p:cNvPicPr>
          <p:nvPr/>
        </p:nvPicPr>
        <p:blipFill>
          <a:blip r:embed="rId3"/>
          <a:stretch>
            <a:fillRect/>
          </a:stretch>
        </p:blipFill>
        <p:spPr>
          <a:xfrm>
            <a:off x="1428750" y="2413705"/>
            <a:ext cx="6286500" cy="2105025"/>
          </a:xfrm>
          <a:prstGeom prst="rect">
            <a:avLst/>
          </a:prstGeom>
        </p:spPr>
      </p:pic>
    </p:spTree>
    <p:extLst>
      <p:ext uri="{BB962C8B-B14F-4D97-AF65-F5344CB8AC3E}">
        <p14:creationId xmlns:p14="http://schemas.microsoft.com/office/powerpoint/2010/main" val="328672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 </a:t>
            </a:r>
            <a:br>
              <a:rPr lang="en-US" dirty="0"/>
            </a:br>
            <a:r>
              <a:rPr lang="pt-BR" sz="2400"/>
              <a:t>Configurar uma WLAN </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A configuração básica da WLAN no WLC inclui as seguintes etapas:</a:t>
            </a:r>
          </a:p>
          <a:p>
            <a:pPr marL="457200" indent="-457200" algn="l" rtl="0">
              <a:buFont typeface="+mj-lt"/>
              <a:buAutoNum type="arabicPeriod"/>
            </a:pPr>
            <a:r>
              <a:rPr lang="pt-BR" sz="1400">
                <a:solidFill>
                  <a:srgbClr val="000000"/>
                </a:solidFill>
              </a:rPr>
              <a:t>Criar a WLAN</a:t>
            </a:r>
          </a:p>
          <a:p>
            <a:pPr marL="457200" indent="-457200" algn="l" rtl="0">
              <a:buFont typeface="+mj-lt"/>
              <a:buAutoNum type="arabicPeriod"/>
            </a:pPr>
            <a:r>
              <a:rPr lang="pt-BR" sz="1400">
                <a:solidFill>
                  <a:srgbClr val="000000"/>
                </a:solidFill>
              </a:rPr>
              <a:t>Aplicar e ativar a WLAN</a:t>
            </a:r>
          </a:p>
          <a:p>
            <a:pPr marL="457200" indent="-457200" algn="l" rtl="0">
              <a:buFont typeface="+mj-lt"/>
              <a:buAutoNum type="arabicPeriod"/>
            </a:pPr>
            <a:r>
              <a:rPr lang="pt-BR" sz="1400">
                <a:solidFill>
                  <a:srgbClr val="000000"/>
                </a:solidFill>
              </a:rPr>
              <a:t>Selecionar a interface</a:t>
            </a:r>
          </a:p>
          <a:p>
            <a:pPr marL="457200" indent="-457200" algn="l" rtl="0">
              <a:buFont typeface="+mj-lt"/>
              <a:buAutoNum type="arabicPeriod"/>
            </a:pPr>
            <a:r>
              <a:rPr lang="pt-BR" sz="1400">
                <a:solidFill>
                  <a:srgbClr val="000000"/>
                </a:solidFill>
              </a:rPr>
              <a:t>Proteger a WLAN</a:t>
            </a:r>
          </a:p>
          <a:p>
            <a:pPr marL="457200" indent="-457200" algn="l" rtl="0">
              <a:buFont typeface="+mj-lt"/>
              <a:buAutoNum type="arabicPeriod"/>
            </a:pPr>
            <a:r>
              <a:rPr lang="pt-BR" sz="1400">
                <a:solidFill>
                  <a:srgbClr val="000000"/>
                </a:solidFill>
              </a:rPr>
              <a:t>Verificar se a WLAN está operacional</a:t>
            </a:r>
          </a:p>
          <a:p>
            <a:pPr marL="457200" indent="-457200" algn="l" rtl="0">
              <a:buFont typeface="+mj-lt"/>
              <a:buAutoNum type="arabicPeriod"/>
            </a:pPr>
            <a:r>
              <a:rPr lang="pt-BR" sz="1400">
                <a:solidFill>
                  <a:srgbClr val="000000"/>
                </a:solidFill>
              </a:rPr>
              <a:t>Monitorar a WLAN</a:t>
            </a:r>
          </a:p>
          <a:p>
            <a:pPr marL="457200" indent="-457200" algn="l" rtl="0">
              <a:buFont typeface="+mj-lt"/>
              <a:buAutoNum type="arabicPeriod"/>
            </a:pPr>
            <a:r>
              <a:rPr lang="pt-BR" sz="1400">
                <a:solidFill>
                  <a:srgbClr val="000000"/>
                </a:solidFill>
              </a:rPr>
              <a:t>Ver informações do cliente sem fio</a:t>
            </a:r>
          </a:p>
          <a:p>
            <a:pPr marL="457200" indent="-457200" algn="l">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39934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 </a:t>
            </a:r>
            <a:br>
              <a:rPr lang="en-US" dirty="0"/>
            </a:br>
            <a:r>
              <a:rPr lang="pt-BR" sz="2400"/>
              <a:t>Configurar uma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635865" cy="1025245"/>
          </a:xfrm>
        </p:spPr>
        <p:txBody>
          <a:bodyPr/>
          <a:lstStyle/>
          <a:p>
            <a:pPr marL="342900" indent="-342900" algn="l" rtl="0">
              <a:buAutoNum type="arabicPeriod"/>
            </a:pPr>
            <a:r>
              <a:rPr lang="pt-BR" sz="1600" b="1">
                <a:solidFill>
                  <a:srgbClr val="000000"/>
                </a:solidFill>
              </a:rPr>
              <a:t>Crie a WLAN: </a:t>
            </a:r>
            <a:r>
              <a:rPr lang="pt-BR" sz="1600">
                <a:solidFill>
                  <a:srgbClr val="000000"/>
                </a:solidFill>
              </a:rPr>
              <a:t>Na figura, uma nova WLAN com um nome SSID </a:t>
            </a:r>
            <a:r>
              <a:rPr lang="pt-BR" sz="1600" b="1">
                <a:solidFill>
                  <a:srgbClr val="000000"/>
                </a:solidFill>
              </a:rPr>
              <a:t>Wireless_LAN </a:t>
            </a:r>
            <a:r>
              <a:rPr lang="pt-BR" sz="1600">
                <a:solidFill>
                  <a:srgbClr val="000000"/>
                </a:solidFill>
              </a:rPr>
              <a:t>é criada.</a:t>
            </a: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rtl="0">
              <a:buFont typeface="Arial"/>
              <a:buAutoNum type="arabicPeriod"/>
            </a:pPr>
            <a:r>
              <a:rPr lang="pt-BR" sz="1600" b="1">
                <a:solidFill>
                  <a:srgbClr val="000000"/>
                </a:solidFill>
              </a:rPr>
              <a:t>Aplique e ative a WLAN: </a:t>
            </a:r>
            <a:r>
              <a:rPr lang="pt-BR" sz="1600">
                <a:solidFill>
                  <a:srgbClr val="000000"/>
                </a:solidFill>
              </a:rPr>
              <a:t>Em seguida, a WLAN é ativada, as configurações da WLAN são definidas.</a:t>
            </a:r>
          </a:p>
          <a:p>
            <a:pPr marL="342900" indent="-342900" algn="l">
              <a:buAutoNum type="arabicPeriod"/>
            </a:pPr>
            <a:endParaRPr lang="en-US" sz="1600" dirty="0">
              <a:solidFill>
                <a:srgbClr val="000000"/>
              </a:solidFill>
            </a:endParaRP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C28EEE54-4C0B-4265-9064-59F544BEB863}"/>
              </a:ext>
            </a:extLst>
          </p:cNvPr>
          <p:cNvPicPr>
            <a:picLocks noChangeAspect="1"/>
          </p:cNvPicPr>
          <p:nvPr/>
        </p:nvPicPr>
        <p:blipFill>
          <a:blip r:embed="rId3"/>
          <a:stretch>
            <a:fillRect/>
          </a:stretch>
        </p:blipFill>
        <p:spPr>
          <a:xfrm>
            <a:off x="4178665" y="666572"/>
            <a:ext cx="4845147" cy="1237811"/>
          </a:xfrm>
          <a:prstGeom prst="rect">
            <a:avLst/>
          </a:prstGeom>
        </p:spPr>
      </p:pic>
      <p:pic>
        <p:nvPicPr>
          <p:cNvPr id="5" name="Picture 4">
            <a:extLst>
              <a:ext uri="{FF2B5EF4-FFF2-40B4-BE49-F238E27FC236}">
                <a16:creationId xmlns:a16="http://schemas.microsoft.com/office/drawing/2014/main" id="{AF505D17-A729-4F39-BB42-1B357A0C1D12}"/>
              </a:ext>
            </a:extLst>
          </p:cNvPr>
          <p:cNvPicPr>
            <a:picLocks noChangeAspect="1"/>
          </p:cNvPicPr>
          <p:nvPr/>
        </p:nvPicPr>
        <p:blipFill>
          <a:blip r:embed="rId4"/>
          <a:stretch>
            <a:fillRect/>
          </a:stretch>
        </p:blipFill>
        <p:spPr>
          <a:xfrm>
            <a:off x="4178666" y="2176566"/>
            <a:ext cx="4829847" cy="2417851"/>
          </a:xfrm>
          <a:prstGeom prst="rect">
            <a:avLst/>
          </a:prstGeom>
        </p:spPr>
      </p:pic>
    </p:spTree>
    <p:extLst>
      <p:ext uri="{BB962C8B-B14F-4D97-AF65-F5344CB8AC3E}">
        <p14:creationId xmlns:p14="http://schemas.microsoft.com/office/powerpoint/2010/main" val="27239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 </a:t>
            </a:r>
            <a:br>
              <a:rPr lang="en-US" dirty="0"/>
            </a:br>
            <a:r>
              <a:rPr lang="pt-BR" sz="2400"/>
              <a:t>Configurar uma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3" y="731837"/>
            <a:ext cx="3510860" cy="4147811"/>
          </a:xfrm>
        </p:spPr>
        <p:txBody>
          <a:bodyPr/>
          <a:lstStyle/>
          <a:p>
            <a:pPr marL="342900" indent="-342900" algn="l" rtl="0">
              <a:buFont typeface="+mj-lt"/>
              <a:buAutoNum type="arabicPeriod" startAt="3"/>
            </a:pPr>
            <a:r>
              <a:rPr lang="pt-BR" sz="1600" b="1">
                <a:solidFill>
                  <a:srgbClr val="000000"/>
                </a:solidFill>
              </a:rPr>
              <a:t>Selecione a Interface </a:t>
            </a:r>
            <a:r>
              <a:rPr lang="pt-BR" sz="1600">
                <a:solidFill>
                  <a:srgbClr val="000000"/>
                </a:solidFill>
              </a:rPr>
              <a:t>A interface que transportará o tráfego da WLAN deve ser selecionada.</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CA" sz="1600" b="1" dirty="0">
              <a:solidFill>
                <a:srgbClr val="000000"/>
              </a:solidFill>
            </a:endParaRPr>
          </a:p>
          <a:p>
            <a:pPr marL="342900" indent="-342900" algn="l" rtl="0">
              <a:buFont typeface="+mj-lt"/>
              <a:buAutoNum type="arabicPeriod" startAt="3"/>
            </a:pPr>
            <a:r>
              <a:rPr lang="pt-BR" sz="1600" b="1">
                <a:solidFill>
                  <a:srgbClr val="000000"/>
                </a:solidFill>
              </a:rPr>
              <a:t>Torne a WLAN Segura</a:t>
            </a:r>
            <a:r>
              <a:rPr lang="pt-BR" sz="1600">
                <a:solidFill>
                  <a:srgbClr val="000000"/>
                </a:solidFill>
              </a:rPr>
              <a:t>: A guia Segurança é usada para acessar todas as opções disponíveis para proteger a LAN.</a:t>
            </a:r>
            <a:r>
              <a:rPr lang="pt-BR" sz="1600" b="1">
                <a:solidFill>
                  <a:srgbClr val="000000"/>
                </a:solidFill>
              </a:rPr>
              <a:t> </a:t>
            </a:r>
          </a:p>
        </p:txBody>
      </p:sp>
      <p:pic>
        <p:nvPicPr>
          <p:cNvPr id="7" name="Picture 6">
            <a:extLst>
              <a:ext uri="{FF2B5EF4-FFF2-40B4-BE49-F238E27FC236}">
                <a16:creationId xmlns:a16="http://schemas.microsoft.com/office/drawing/2014/main" id="{2E6769B0-F746-42F9-A2A2-BCBF7C8DC85A}"/>
              </a:ext>
            </a:extLst>
          </p:cNvPr>
          <p:cNvPicPr>
            <a:picLocks noChangeAspect="1"/>
          </p:cNvPicPr>
          <p:nvPr/>
        </p:nvPicPr>
        <p:blipFill>
          <a:blip r:embed="rId3"/>
          <a:stretch>
            <a:fillRect/>
          </a:stretch>
        </p:blipFill>
        <p:spPr>
          <a:xfrm>
            <a:off x="4410110" y="2805392"/>
            <a:ext cx="4368974" cy="1906646"/>
          </a:xfrm>
          <a:prstGeom prst="rect">
            <a:avLst/>
          </a:prstGeom>
        </p:spPr>
      </p:pic>
      <p:pic>
        <p:nvPicPr>
          <p:cNvPr id="8" name="Picture 7">
            <a:extLst>
              <a:ext uri="{FF2B5EF4-FFF2-40B4-BE49-F238E27FC236}">
                <a16:creationId xmlns:a16="http://schemas.microsoft.com/office/drawing/2014/main" id="{A7E2A1CF-0080-43B8-AA5F-BFF2164771D7}"/>
              </a:ext>
            </a:extLst>
          </p:cNvPr>
          <p:cNvPicPr>
            <a:picLocks noChangeAspect="1"/>
          </p:cNvPicPr>
          <p:nvPr/>
        </p:nvPicPr>
        <p:blipFill>
          <a:blip r:embed="rId4"/>
          <a:stretch>
            <a:fillRect/>
          </a:stretch>
        </p:blipFill>
        <p:spPr>
          <a:xfrm>
            <a:off x="4409928" y="665394"/>
            <a:ext cx="4368974" cy="1912915"/>
          </a:xfrm>
          <a:prstGeom prst="rect">
            <a:avLst/>
          </a:prstGeom>
        </p:spPr>
      </p:pic>
    </p:spTree>
    <p:extLst>
      <p:ext uri="{BB962C8B-B14F-4D97-AF65-F5344CB8AC3E}">
        <p14:creationId xmlns:p14="http://schemas.microsoft.com/office/powerpoint/2010/main" val="309894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 </a:t>
            </a:r>
            <a:br>
              <a:rPr lang="en-US" dirty="0"/>
            </a:br>
            <a:r>
              <a:rPr lang="pt-BR" sz="2400"/>
              <a:t>Configurar uma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3109" cy="1677134"/>
          </a:xfrm>
        </p:spPr>
        <p:txBody>
          <a:bodyPr/>
          <a:lstStyle/>
          <a:p>
            <a:pPr marL="342900" indent="-342900" algn="l" rtl="0">
              <a:buFont typeface="+mj-lt"/>
              <a:buAutoNum type="arabicPeriod" startAt="5"/>
            </a:pPr>
            <a:r>
              <a:rPr lang="pt-BR" sz="1600" b="1">
                <a:solidFill>
                  <a:srgbClr val="000000"/>
                </a:solidFill>
              </a:rPr>
              <a:t>Verifique se a WLAN está operacional:  </a:t>
            </a:r>
            <a:r>
              <a:rPr lang="pt-BR" sz="1600">
                <a:solidFill>
                  <a:srgbClr val="000000"/>
                </a:solidFill>
              </a:rPr>
              <a:t>O </a:t>
            </a:r>
            <a:r>
              <a:rPr lang="pt-BR" sz="1600" b="1">
                <a:solidFill>
                  <a:srgbClr val="000000"/>
                </a:solidFill>
              </a:rPr>
              <a:t> menu </a:t>
            </a:r>
            <a:r>
              <a:rPr lang="pt-BR" sz="1600">
                <a:solidFill>
                  <a:srgbClr val="000000"/>
                </a:solidFill>
              </a:rPr>
              <a:t>WLANs à esquerda é usado para exibir a WLAN recém-configurada e suas configurações.</a:t>
            </a:r>
            <a:r>
              <a:rPr lang="pt-BR" sz="1600" b="1">
                <a:solidFill>
                  <a:srgbClr val="000000"/>
                </a:solidFill>
              </a:rPr>
              <a:t> </a:t>
            </a:r>
          </a:p>
          <a:p>
            <a:pPr marL="342900" indent="-342900" algn="l">
              <a:buFont typeface="+mj-lt"/>
              <a:buAutoNum type="arabicPeriod" startAt="5"/>
            </a:pPr>
            <a:endParaRPr lang="en-US" sz="1600" dirty="0">
              <a:solidFill>
                <a:srgbClr val="000000"/>
              </a:solidFill>
            </a:endParaRPr>
          </a:p>
          <a:p>
            <a:pPr marL="342900" indent="-342900" algn="l" rtl="0">
              <a:buFont typeface="+mj-lt"/>
              <a:buAutoNum type="arabicPeriod" startAt="5"/>
            </a:pPr>
            <a:r>
              <a:rPr lang="pt-BR" sz="1600" b="1">
                <a:solidFill>
                  <a:srgbClr val="000000"/>
                </a:solidFill>
              </a:rPr>
              <a:t>Monitorar a WLAN</a:t>
            </a:r>
            <a:r>
              <a:rPr lang="pt-BR" sz="1600">
                <a:solidFill>
                  <a:srgbClr val="000000"/>
                </a:solidFill>
              </a:rPr>
              <a:t>: A </a:t>
            </a:r>
            <a:r>
              <a:rPr lang="pt-BR" sz="1600" b="1">
                <a:solidFill>
                  <a:srgbClr val="000000"/>
                </a:solidFill>
              </a:rPr>
              <a:t> guia </a:t>
            </a:r>
            <a:r>
              <a:rPr lang="pt-BR" sz="1600">
                <a:solidFill>
                  <a:srgbClr val="000000"/>
                </a:solidFill>
              </a:rPr>
              <a:t>Monitor é usada para acessar a página avançada</a:t>
            </a:r>
            <a:r>
              <a:rPr lang="pt-BR" sz="1600" b="1">
                <a:solidFill>
                  <a:srgbClr val="000000"/>
                </a:solidFill>
              </a:rPr>
              <a:t> Resumo e confirmar se o </a:t>
            </a:r>
            <a:r>
              <a:rPr lang="pt-BR" sz="1600">
                <a:solidFill>
                  <a:srgbClr val="000000"/>
                </a:solidFill>
              </a:rPr>
              <a:t>Wireless_LAN agora tem um cliente usando seus serviços.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endParaRPr lang="en-US" sz="1600" dirty="0">
              <a:solidFill>
                <a:srgbClr val="000000"/>
              </a:solidFill>
            </a:endParaRPr>
          </a:p>
        </p:txBody>
      </p:sp>
      <p:pic>
        <p:nvPicPr>
          <p:cNvPr id="6" name="Picture 5">
            <a:extLst>
              <a:ext uri="{FF2B5EF4-FFF2-40B4-BE49-F238E27FC236}">
                <a16:creationId xmlns:a16="http://schemas.microsoft.com/office/drawing/2014/main" id="{C00B29A0-5DF7-4449-AA90-AA93D40C5006}"/>
              </a:ext>
            </a:extLst>
          </p:cNvPr>
          <p:cNvPicPr>
            <a:picLocks noChangeAspect="1"/>
          </p:cNvPicPr>
          <p:nvPr/>
        </p:nvPicPr>
        <p:blipFill>
          <a:blip r:embed="rId3"/>
          <a:stretch>
            <a:fillRect/>
          </a:stretch>
        </p:blipFill>
        <p:spPr>
          <a:xfrm>
            <a:off x="4409928" y="665394"/>
            <a:ext cx="4343399" cy="934806"/>
          </a:xfrm>
          <a:prstGeom prst="rect">
            <a:avLst/>
          </a:prstGeom>
        </p:spPr>
      </p:pic>
      <p:pic>
        <p:nvPicPr>
          <p:cNvPr id="7" name="Picture 6">
            <a:extLst>
              <a:ext uri="{FF2B5EF4-FFF2-40B4-BE49-F238E27FC236}">
                <a16:creationId xmlns:a16="http://schemas.microsoft.com/office/drawing/2014/main" id="{ABD1C815-9D36-4AB9-94A3-EA964C676B91}"/>
              </a:ext>
            </a:extLst>
          </p:cNvPr>
          <p:cNvPicPr>
            <a:picLocks noChangeAspect="1"/>
          </p:cNvPicPr>
          <p:nvPr/>
        </p:nvPicPr>
        <p:blipFill>
          <a:blip r:embed="rId4"/>
          <a:stretch>
            <a:fillRect/>
          </a:stretch>
        </p:blipFill>
        <p:spPr>
          <a:xfrm>
            <a:off x="4409928" y="2144997"/>
            <a:ext cx="4343399" cy="1921516"/>
          </a:xfrm>
          <a:prstGeom prst="rect">
            <a:avLst/>
          </a:prstGeom>
        </p:spPr>
      </p:pic>
    </p:spTree>
    <p:extLst>
      <p:ext uri="{BB962C8B-B14F-4D97-AF65-F5344CB8AC3E}">
        <p14:creationId xmlns:p14="http://schemas.microsoft.com/office/powerpoint/2010/main" val="297635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 </a:t>
            </a:r>
            <a:br>
              <a:rPr lang="en-US" dirty="0"/>
            </a:br>
            <a:r>
              <a:rPr lang="pt-BR" sz="2400"/>
              <a:t>Configurar uma WLAN </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4829" cy="2273534"/>
          </a:xfrm>
        </p:spPr>
        <p:txBody>
          <a:bodyPr/>
          <a:lstStyle/>
          <a:p>
            <a:pPr marL="342900" indent="-342900" algn="l" rtl="0">
              <a:buFont typeface="+mj-lt"/>
              <a:buAutoNum type="arabicPeriod" startAt="7"/>
            </a:pPr>
            <a:r>
              <a:rPr lang="pt-BR" sz="1600" b="1">
                <a:solidFill>
                  <a:srgbClr val="000000"/>
                </a:solidFill>
              </a:rPr>
              <a:t>Exibir detalhes do cliente sem fio: </a:t>
            </a:r>
            <a:r>
              <a:rPr lang="pt-BR" sz="1600">
                <a:solidFill>
                  <a:srgbClr val="000000"/>
                </a:solidFill>
              </a:rPr>
              <a:t>Clique</a:t>
            </a:r>
            <a:r>
              <a:rPr lang="pt-BR" sz="1600" b="1">
                <a:solidFill>
                  <a:srgbClr val="000000"/>
                </a:solidFill>
              </a:rPr>
              <a:t> em Clientes</a:t>
            </a:r>
            <a:r>
              <a:rPr lang="pt-BR" sz="1600">
                <a:solidFill>
                  <a:srgbClr val="000000"/>
                </a:solidFill>
              </a:rPr>
              <a:t> no menu esquerdo para visualizar mais informações sobre os clientes conectados à WLAN.</a:t>
            </a:r>
          </a:p>
        </p:txBody>
      </p:sp>
      <p:pic>
        <p:nvPicPr>
          <p:cNvPr id="5" name="Picture 4">
            <a:extLst>
              <a:ext uri="{FF2B5EF4-FFF2-40B4-BE49-F238E27FC236}">
                <a16:creationId xmlns:a16="http://schemas.microsoft.com/office/drawing/2014/main" id="{54FE627E-D7DC-4552-85E4-183A564373DE}"/>
              </a:ext>
            </a:extLst>
          </p:cNvPr>
          <p:cNvPicPr>
            <a:picLocks noChangeAspect="1"/>
          </p:cNvPicPr>
          <p:nvPr/>
        </p:nvPicPr>
        <p:blipFill>
          <a:blip r:embed="rId3"/>
          <a:stretch>
            <a:fillRect/>
          </a:stretch>
        </p:blipFill>
        <p:spPr>
          <a:xfrm>
            <a:off x="4409927" y="665394"/>
            <a:ext cx="4343399" cy="954084"/>
          </a:xfrm>
          <a:prstGeom prst="rect">
            <a:avLst/>
          </a:prstGeom>
        </p:spPr>
      </p:pic>
    </p:spTree>
    <p:extLst>
      <p:ext uri="{BB962C8B-B14F-4D97-AF65-F5344CB8AC3E}">
        <p14:creationId xmlns:p14="http://schemas.microsoft.com/office/powerpoint/2010/main" val="26117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básica no WLC</a:t>
            </a:r>
            <a:br>
              <a:rPr lang="en-US" dirty="0"/>
            </a:br>
            <a:r>
              <a:rPr lang="pt-BR" sz="2400"/>
              <a:t>Packet Tracer – Configurar uma WLAN básica no WLC</a:t>
            </a:r>
          </a:p>
        </p:txBody>
      </p:sp>
      <p:sp>
        <p:nvSpPr>
          <p:cNvPr id="6" name="Content Placeholder 5">
            <a:extLst>
              <a:ext uri="{FF2B5EF4-FFF2-40B4-BE49-F238E27FC236}">
                <a16:creationId xmlns:a16="http://schemas.microsoft.com/office/drawing/2014/main" id="{672A704A-64B1-4FAD-BDDF-E59F440CA66D}"/>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Neste laboratório, você explorará alguns dos recursos de um controlador de LAN sem fio. </a:t>
            </a:r>
          </a:p>
          <a:p>
            <a:pPr marL="285750" indent="-285750" algn="l" rtl="0">
              <a:buFont typeface="Arial" panose="020B0604020202020204" pitchFamily="34" charset="0"/>
              <a:buChar char="•"/>
            </a:pPr>
            <a:r>
              <a:rPr lang="pt-BR" sz="1400">
                <a:solidFill>
                  <a:srgbClr val="000000"/>
                </a:solidFill>
              </a:rPr>
              <a:t>Você vai criar uma nova WLAN no controlador e implementar segurança na LAN. </a:t>
            </a:r>
          </a:p>
          <a:p>
            <a:pPr marL="285750" indent="-285750" algn="l" rtl="0">
              <a:buFont typeface="Arial" panose="020B0604020202020204" pitchFamily="34" charset="0"/>
              <a:buChar char="•"/>
            </a:pPr>
            <a:r>
              <a:rPr lang="pt-BR" sz="1400">
                <a:solidFill>
                  <a:srgbClr val="000000"/>
                </a:solidFill>
              </a:rPr>
              <a:t>Então você vai configurar um host sem fio para se conectar à nova WLAN através de um AP que está sob o controle do WLC. </a:t>
            </a:r>
          </a:p>
          <a:p>
            <a:pPr marL="285750" indent="-285750" algn="l" rtl="0">
              <a:buFont typeface="Arial" panose="020B0604020202020204" pitchFamily="34" charset="0"/>
              <a:buChar char="•"/>
            </a:pPr>
            <a:r>
              <a:rPr lang="pt-BR" sz="1400">
                <a:solidFill>
                  <a:srgbClr val="000000"/>
                </a:solidFill>
              </a:rPr>
              <a:t>Finalmente, você vai verificar a conectividade.</a:t>
            </a:r>
          </a:p>
        </p:txBody>
      </p:sp>
    </p:spTree>
    <p:extLst>
      <p:ext uri="{BB962C8B-B14F-4D97-AF65-F5344CB8AC3E}">
        <p14:creationId xmlns:p14="http://schemas.microsoft.com/office/powerpoint/2010/main" val="75496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pt-BR">
                <a:solidFill>
                  <a:schemeClr val="accent5">
                    <a:lumMod val="40000"/>
                    <a:lumOff val="60000"/>
                  </a:schemeClr>
                </a:solidFill>
              </a:rPr>
              <a:t>13.3 - Configurar uma WLAN Enterprise WPA2 no WLC</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Vídeo – Defina um servidor SNMP e RADIUS no WLC</a:t>
            </a:r>
          </a:p>
        </p:txBody>
      </p:sp>
      <p:sp>
        <p:nvSpPr>
          <p:cNvPr id="5" name="Content Placeholder 4">
            <a:extLst>
              <a:ext uri="{FF2B5EF4-FFF2-40B4-BE49-F238E27FC236}">
                <a16:creationId xmlns:a16="http://schemas.microsoft.com/office/drawing/2014/main" id="{B0674CD1-43A6-4491-8658-C8969872C355}"/>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Este vídeo aborda o seguinte:</a:t>
            </a:r>
          </a:p>
          <a:p>
            <a:pPr marL="342900" indent="-342900" algn="l" rtl="0">
              <a:buFont typeface="Arial" panose="020B0604020202020204" pitchFamily="34" charset="0"/>
              <a:buChar char="•"/>
            </a:pPr>
            <a:r>
              <a:rPr lang="pt-BR" sz="1400">
                <a:solidFill>
                  <a:srgbClr val="000000"/>
                </a:solidFill>
              </a:rPr>
              <a:t>Configure o controlador WLAN para enviar traps SNMP para um servidor externo</a:t>
            </a:r>
          </a:p>
          <a:p>
            <a:pPr marL="342900" indent="-342900" algn="l" rtl="0">
              <a:buFont typeface="Arial" panose="020B0604020202020204" pitchFamily="34" charset="0"/>
              <a:buChar char="•"/>
            </a:pPr>
            <a:r>
              <a:rPr lang="pt-BR" sz="1400">
                <a:solidFill>
                  <a:srgbClr val="000000"/>
                </a:solidFill>
              </a:rPr>
              <a:t>Configure o controlador WLAN para usar um servidor RADIUS externo para autenticar usuários WLAN</a:t>
            </a:r>
          </a:p>
          <a:p>
            <a:pPr marL="342900" indent="-342900" algn="l" rtl="0">
              <a:buFont typeface="Arial" panose="020B0604020202020204" pitchFamily="34" charset="0"/>
              <a:buChar char="•"/>
            </a:pPr>
            <a:r>
              <a:rPr lang="pt-BR" sz="1400">
                <a:solidFill>
                  <a:srgbClr val="000000"/>
                </a:solidFill>
              </a:rPr>
              <a:t>Verifique a conectividade com o servidor RADIUS</a:t>
            </a:r>
          </a:p>
        </p:txBody>
      </p:sp>
    </p:spTree>
    <p:extLst>
      <p:ext uri="{BB962C8B-B14F-4D97-AF65-F5344CB8AC3E}">
        <p14:creationId xmlns:p14="http://schemas.microsoft.com/office/powerpoint/2010/main" val="42154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Configure uma WLAN corporativa WPA2 no WLC </a:t>
            </a:r>
            <a:br>
              <a:rPr lang="en-US" dirty="0"/>
            </a:br>
            <a:r>
              <a:rPr lang="pt-BR" sz="2400"/>
              <a:t>SNMP e RADIUS</a:t>
            </a:r>
          </a:p>
        </p:txBody>
      </p:sp>
      <p:sp>
        <p:nvSpPr>
          <p:cNvPr id="4" name="Content Placeholder 3">
            <a:extLst>
              <a:ext uri="{FF2B5EF4-FFF2-40B4-BE49-F238E27FC236}">
                <a16:creationId xmlns:a16="http://schemas.microsoft.com/office/drawing/2014/main" id="{BEF55340-1EB9-4F11-BE23-8C3B36E3AE12}"/>
              </a:ext>
            </a:extLst>
          </p:cNvPr>
          <p:cNvSpPr>
            <a:spLocks noGrp="1"/>
          </p:cNvSpPr>
          <p:nvPr>
            <p:ph idx="1"/>
          </p:nvPr>
        </p:nvSpPr>
        <p:spPr>
          <a:xfrm>
            <a:off x="474662" y="731837"/>
            <a:ext cx="4885614" cy="3689897"/>
          </a:xfrm>
        </p:spPr>
        <p:txBody>
          <a:bodyPr/>
          <a:lstStyle/>
          <a:p>
            <a:pPr marL="0" indent="0" algn="l" rtl="0"/>
            <a:r>
              <a:rPr lang="pt-BR" sz="1500">
                <a:solidFill>
                  <a:srgbClr val="000000"/>
                </a:solidFill>
              </a:rPr>
              <a:t>O PC-A está executando o software de servidor Protocolo de Gerenciamento de Rede Simples (SNMP) e Serviço de Usuário de Discagem por Autenticação Remota (RADIUS). </a:t>
            </a:r>
          </a:p>
          <a:p>
            <a:pPr marL="342900" indent="-342900" algn="l" rtl="0">
              <a:buFont typeface="Arial" panose="020B0604020202020204" pitchFamily="34" charset="0"/>
              <a:buChar char="•"/>
            </a:pPr>
            <a:r>
              <a:rPr lang="pt-BR" sz="1400">
                <a:solidFill>
                  <a:srgbClr val="000000"/>
                </a:solidFill>
              </a:rPr>
              <a:t>O administrador da rede deseja que o WLC encaminhe todas as mensagens de log SNMP (ou seja, traps) para o servidor SNMP.</a:t>
            </a:r>
          </a:p>
          <a:p>
            <a:pPr marL="342900" indent="-342900" algn="l" rtl="0">
              <a:buFont typeface="Arial" panose="020B0604020202020204" pitchFamily="34" charset="0"/>
              <a:buChar char="•"/>
            </a:pPr>
            <a:r>
              <a:rPr lang="pt-BR" sz="1400">
                <a:solidFill>
                  <a:srgbClr val="000000"/>
                </a:solidFill>
              </a:rPr>
              <a:t>O administrador da rede deseja usar um servidor RADIUS para serviços de autenticação, autorização e contabilidade (AAA). </a:t>
            </a:r>
          </a:p>
          <a:p>
            <a:pPr marL="342900" indent="-342900" algn="l" rtl="0">
              <a:buFont typeface="Arial" panose="020B0604020202020204" pitchFamily="34" charset="0"/>
              <a:buChar char="•"/>
            </a:pPr>
            <a:r>
              <a:rPr lang="pt-BR" sz="1400">
                <a:solidFill>
                  <a:srgbClr val="000000"/>
                </a:solidFill>
              </a:rPr>
              <a:t>Os usuários inserirão suas credenciais de nome de usuário e senha que serão verificadas pelo servidor RADIUS. </a:t>
            </a:r>
          </a:p>
          <a:p>
            <a:pPr marL="342900" indent="-342900" algn="l" rtl="0">
              <a:buFont typeface="Arial" panose="020B0604020202020204" pitchFamily="34" charset="0"/>
              <a:buChar char="•"/>
            </a:pPr>
            <a:r>
              <a:rPr lang="pt-BR" sz="1400">
                <a:solidFill>
                  <a:srgbClr val="000000"/>
                </a:solidFill>
              </a:rPr>
              <a:t>O servidor RADIUS é necessário para WLANs que estão usando autenticação WPA2 Enterprise.</a:t>
            </a:r>
          </a:p>
          <a:p>
            <a:pPr marL="73085" lvl="1" indent="0" rtl="0">
              <a:buNone/>
            </a:pPr>
            <a:r>
              <a:rPr lang="pt-BR" b="1">
                <a:solidFill>
                  <a:srgbClr val="000000"/>
                </a:solidFill>
              </a:rPr>
              <a:t>Nota</a:t>
            </a:r>
            <a:r>
              <a:rPr lang="pt-BR">
                <a:solidFill>
                  <a:srgbClr val="000000"/>
                </a:solidFill>
              </a:rPr>
              <a:t>: A configuração do servidor SNMP e do servidor RADIUS está além do escopo deste módulo.</a:t>
            </a:r>
          </a:p>
          <a:p>
            <a:pPr marL="342900" indent="-342900" algn="l">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31AE5712-3425-453F-B1F5-EFB63D52DF9E}"/>
              </a:ext>
            </a:extLst>
          </p:cNvPr>
          <p:cNvPicPr>
            <a:picLocks noChangeAspect="1"/>
          </p:cNvPicPr>
          <p:nvPr/>
        </p:nvPicPr>
        <p:blipFill>
          <a:blip r:embed="rId3"/>
          <a:stretch>
            <a:fillRect/>
          </a:stretch>
        </p:blipFill>
        <p:spPr>
          <a:xfrm>
            <a:off x="5381054" y="1522866"/>
            <a:ext cx="3449030" cy="2572752"/>
          </a:xfrm>
          <a:prstGeom prst="rect">
            <a:avLst/>
          </a:prstGeom>
        </p:spPr>
      </p:pic>
    </p:spTree>
    <p:extLst>
      <p:ext uri="{BB962C8B-B14F-4D97-AF65-F5344CB8AC3E}">
        <p14:creationId xmlns:p14="http://schemas.microsoft.com/office/powerpoint/2010/main" val="150502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pt-BR"/>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pt-BR"/>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rtl="0" fontAlgn="b"/>
                      <a:r>
                        <a:rPr lang="pt-BR" sz="1400" b="1" i="0" u="none" strike="noStrike">
                          <a:solidFill>
                            <a:schemeClr val="bg1"/>
                          </a:solidFill>
                          <a:effectLst/>
                          <a:latin typeface="+mn-lt"/>
                        </a:rPr>
                        <a:t>Feature</a:t>
                      </a:r>
                    </a:p>
                  </a:txBody>
                  <a:tcPr marL="9525" marR="9525" marT="9525" marB="0" anchor="b"/>
                </a:tc>
                <a:tc>
                  <a:txBody>
                    <a:bodyPr/>
                    <a:lstStyle/>
                    <a:p>
                      <a:pPr rtl="0"/>
                      <a:r>
                        <a:rPr lang="pt-BR"/>
                        <a:t>Description</a:t>
                      </a:r>
                    </a:p>
                  </a:txBody>
                  <a:tcPr/>
                </a:tc>
                <a:extLst>
                  <a:ext uri="{0D108BD9-81ED-4DB2-BD59-A6C34878D82A}">
                    <a16:rowId xmlns:a16="http://schemas.microsoft.com/office/drawing/2014/main" val="3768427975"/>
                  </a:ext>
                </a:extLst>
              </a:tr>
              <a:tr h="265091">
                <a:tc>
                  <a:txBody>
                    <a:bodyPr/>
                    <a:lstStyle/>
                    <a:p>
                      <a:pPr algn="l" rtl="0" fontAlgn="b"/>
                      <a:r>
                        <a:rPr lang="pt-BR" sz="1400" b="0" i="0" u="none" strike="noStrike">
                          <a:solidFill>
                            <a:srgbClr val="000000"/>
                          </a:solidFill>
                          <a:effectLst/>
                          <a:latin typeface="+mn-lt"/>
                        </a:rPr>
                        <a:t>Hands-On Labs</a:t>
                      </a:r>
                    </a:p>
                  </a:txBody>
                  <a:tcPr marL="9525" marR="9525" marT="9525" marB="0" anchor="b"/>
                </a:tc>
                <a:tc>
                  <a:txBody>
                    <a:bodyPr/>
                    <a:lstStyle/>
                    <a:p>
                      <a:pPr rtl="0"/>
                      <a:r>
                        <a:rPr lang="pt-BR"/>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pt-BR"/>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rtl="0" fontAlgn="b"/>
                      <a:r>
                        <a:rPr lang="pt-BR" sz="1400" b="0" i="0" u="none" strike="noStrike">
                          <a:solidFill>
                            <a:srgbClr val="000000"/>
                          </a:solidFill>
                          <a:effectLst/>
                          <a:latin typeface="+mn-lt"/>
                        </a:rPr>
                        <a:t>Module Quizzes</a:t>
                      </a:r>
                    </a:p>
                  </a:txBody>
                  <a:tcPr marL="9525" marR="9525" marT="9525" marB="0" anchor="b"/>
                </a:tc>
                <a:tc>
                  <a:txBody>
                    <a:bodyPr/>
                    <a:lstStyle/>
                    <a:p>
                      <a:pPr rtl="0"/>
                      <a:r>
                        <a:rPr lang="pt-BR"/>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rtl="0" fontAlgn="b"/>
                      <a:r>
                        <a:rPr lang="pt-BR" sz="1400" b="0" i="0" u="none" strike="noStrike">
                          <a:solidFill>
                            <a:srgbClr val="000000"/>
                          </a:solidFill>
                          <a:effectLst/>
                          <a:latin typeface="+mn-lt"/>
                        </a:rPr>
                        <a:t>Module Summary</a:t>
                      </a:r>
                    </a:p>
                  </a:txBody>
                  <a:tcPr marL="9525" marR="9525" marT="9525" marB="0" anchor="b"/>
                </a:tc>
                <a:tc>
                  <a:txBody>
                    <a:bodyPr/>
                    <a:lstStyle/>
                    <a:p>
                      <a:pPr rtl="0"/>
                      <a:r>
                        <a:rPr lang="pt-BR"/>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informações do servidor SNMP</a:t>
            </a:r>
          </a:p>
        </p:txBody>
      </p:sp>
      <p:sp>
        <p:nvSpPr>
          <p:cNvPr id="5" name="Content Placeholder 4">
            <a:extLst>
              <a:ext uri="{FF2B5EF4-FFF2-40B4-BE49-F238E27FC236}">
                <a16:creationId xmlns:a16="http://schemas.microsoft.com/office/drawing/2014/main" id="{DA4D99DA-6F7E-4479-B55B-DD02055C7230}"/>
              </a:ext>
            </a:extLst>
          </p:cNvPr>
          <p:cNvSpPr>
            <a:spLocks noGrp="1"/>
          </p:cNvSpPr>
          <p:nvPr>
            <p:ph idx="1"/>
          </p:nvPr>
        </p:nvSpPr>
        <p:spPr>
          <a:xfrm>
            <a:off x="474663" y="731837"/>
            <a:ext cx="3977520" cy="1422947"/>
          </a:xfrm>
        </p:spPr>
        <p:txBody>
          <a:bodyPr/>
          <a:lstStyle/>
          <a:p>
            <a:pPr marL="0" indent="0" algn="l" rtl="0"/>
            <a:r>
              <a:rPr lang="pt-BR" sz="1600">
                <a:solidFill>
                  <a:srgbClr val="000000"/>
                </a:solidFill>
              </a:rPr>
              <a:t>Para habilitar o SNMP e definir configurações:</a:t>
            </a:r>
          </a:p>
          <a:p>
            <a:pPr marL="342900" indent="-342900" algn="l" rtl="0">
              <a:buFont typeface="+mj-lt"/>
              <a:buAutoNum type="arabicPeriod"/>
            </a:pPr>
            <a:r>
              <a:rPr lang="pt-BR" sz="1400">
                <a:solidFill>
                  <a:srgbClr val="000000"/>
                </a:solidFill>
              </a:rPr>
              <a:t>Clicar na aba </a:t>
            </a:r>
            <a:r>
              <a:rPr lang="pt-BR" sz="1400" b="1">
                <a:solidFill>
                  <a:srgbClr val="000000"/>
                </a:solidFill>
              </a:rPr>
              <a:t>Management</a:t>
            </a:r>
            <a:r>
              <a:rPr lang="pt-BR" sz="1400">
                <a:solidFill>
                  <a:srgbClr val="000000"/>
                </a:solidFill>
              </a:rPr>
              <a:t> para acessar a uma variedade de características. </a:t>
            </a:r>
          </a:p>
          <a:p>
            <a:pPr marL="342900" indent="-342900" algn="l" rtl="0">
              <a:buFont typeface="+mj-lt"/>
              <a:buAutoNum type="arabicPeriod"/>
            </a:pPr>
            <a:r>
              <a:rPr lang="pt-BR" sz="1400">
                <a:solidFill>
                  <a:srgbClr val="000000"/>
                </a:solidFill>
              </a:rPr>
              <a:t>Clique em  </a:t>
            </a:r>
            <a:r>
              <a:rPr lang="pt-BR" sz="1400" b="1">
                <a:solidFill>
                  <a:srgbClr val="000000"/>
                </a:solidFill>
              </a:rPr>
              <a:t>SNMP</a:t>
            </a:r>
            <a:r>
              <a:rPr lang="pt-BR" sz="1400">
                <a:solidFill>
                  <a:srgbClr val="000000"/>
                </a:solidFill>
              </a:rPr>
              <a:t> para expandir os submenus.</a:t>
            </a:r>
          </a:p>
          <a:p>
            <a:pPr marL="342900" indent="-342900" algn="l" rtl="0">
              <a:buFont typeface="+mj-lt"/>
              <a:buAutoNum type="arabicPeriod"/>
            </a:pPr>
            <a:r>
              <a:rPr lang="pt-BR" sz="1400">
                <a:solidFill>
                  <a:srgbClr val="000000"/>
                </a:solidFill>
              </a:rPr>
              <a:t>Clique em  </a:t>
            </a:r>
            <a:r>
              <a:rPr lang="pt-BR" sz="1400" b="1">
                <a:solidFill>
                  <a:srgbClr val="000000"/>
                </a:solidFill>
              </a:rPr>
              <a:t>Trap Receivers</a:t>
            </a:r>
            <a:r>
              <a:rPr lang="pt-BR" sz="1400">
                <a:solidFill>
                  <a:srgbClr val="000000"/>
                </a:solidFill>
              </a:rPr>
              <a:t>. </a:t>
            </a:r>
          </a:p>
          <a:p>
            <a:pPr marL="342900" indent="-342900" algn="l" rtl="0">
              <a:buFont typeface="+mj-lt"/>
              <a:buAutoNum type="arabicPeriod"/>
            </a:pPr>
            <a:r>
              <a:rPr lang="pt-BR" sz="1400">
                <a:solidFill>
                  <a:srgbClr val="000000"/>
                </a:solidFill>
              </a:rPr>
              <a:t>Clique em  </a:t>
            </a:r>
            <a:r>
              <a:rPr lang="pt-BR" sz="1400" b="1">
                <a:solidFill>
                  <a:srgbClr val="000000"/>
                </a:solidFill>
              </a:rPr>
              <a:t>New...</a:t>
            </a:r>
            <a:r>
              <a:rPr lang="pt-BR" sz="1400">
                <a:solidFill>
                  <a:srgbClr val="000000"/>
                </a:solidFill>
              </a:rPr>
              <a:t> para configurar um novo SNMP trap receiver. </a:t>
            </a:r>
          </a:p>
          <a:p>
            <a:pPr marL="285750" indent="-285750" algn="l">
              <a:buFont typeface="Arial" panose="020B0604020202020204" pitchFamily="34" charset="0"/>
              <a:buChar char="•"/>
            </a:pPr>
            <a:endParaRPr lang="en-US" sz="1400" dirty="0">
              <a:solidFill>
                <a:srgbClr val="000000"/>
              </a:solidFill>
            </a:endParaRPr>
          </a:p>
          <a:p>
            <a:pPr marL="285750" indent="-285750" algn="l" rtl="0">
              <a:buFont typeface="Arial" panose="020B0604020202020204" pitchFamily="34" charset="0"/>
              <a:buChar char="•"/>
            </a:pPr>
            <a:r>
              <a:rPr lang="pt-BR" sz="1400">
                <a:solidFill>
                  <a:srgbClr val="000000"/>
                </a:solidFill>
              </a:rPr>
              <a:t>Digite o nome da comunidade SNMP e o endereço IP (IPv4 ou IPv6) para o servidor SNMP e clique em </a:t>
            </a:r>
            <a:r>
              <a:rPr lang="pt-BR" sz="1400" b="1">
                <a:solidFill>
                  <a:srgbClr val="000000"/>
                </a:solidFill>
              </a:rPr>
              <a:t>Apply</a:t>
            </a:r>
            <a:r>
              <a:rPr lang="pt-BR" sz="1400">
                <a:solidFill>
                  <a:srgbClr val="000000"/>
                </a:solidFill>
              </a:rPr>
              <a:t>. </a:t>
            </a:r>
          </a:p>
          <a:p>
            <a:pPr marL="285750" indent="-285750" algn="l" rtl="0">
              <a:buFont typeface="Arial" panose="020B0604020202020204" pitchFamily="34" charset="0"/>
              <a:buChar char="•"/>
            </a:pPr>
            <a:r>
              <a:rPr lang="pt-BR" sz="1400">
                <a:solidFill>
                  <a:srgbClr val="000000"/>
                </a:solidFill>
              </a:rPr>
              <a:t>O WLC agora encaminha mensagens de log SNMP para o servidor SNMP.</a:t>
            </a:r>
          </a:p>
        </p:txBody>
      </p:sp>
      <p:pic>
        <p:nvPicPr>
          <p:cNvPr id="2" name="Picture 1">
            <a:extLst>
              <a:ext uri="{FF2B5EF4-FFF2-40B4-BE49-F238E27FC236}">
                <a16:creationId xmlns:a16="http://schemas.microsoft.com/office/drawing/2014/main" id="{52763219-29DF-48D3-9FA3-B62B10F84C49}"/>
              </a:ext>
            </a:extLst>
          </p:cNvPr>
          <p:cNvPicPr>
            <a:picLocks noChangeAspect="1"/>
          </p:cNvPicPr>
          <p:nvPr/>
        </p:nvPicPr>
        <p:blipFill>
          <a:blip r:embed="rId3"/>
          <a:stretch>
            <a:fillRect/>
          </a:stretch>
        </p:blipFill>
        <p:spPr>
          <a:xfrm>
            <a:off x="4475189" y="846114"/>
            <a:ext cx="4531512" cy="1241240"/>
          </a:xfrm>
          <a:prstGeom prst="rect">
            <a:avLst/>
          </a:prstGeom>
        </p:spPr>
      </p:pic>
      <p:pic>
        <p:nvPicPr>
          <p:cNvPr id="4" name="Picture 3">
            <a:extLst>
              <a:ext uri="{FF2B5EF4-FFF2-40B4-BE49-F238E27FC236}">
                <a16:creationId xmlns:a16="http://schemas.microsoft.com/office/drawing/2014/main" id="{A7B721CE-2F5C-4703-8969-159A42BB0087}"/>
              </a:ext>
            </a:extLst>
          </p:cNvPr>
          <p:cNvPicPr>
            <a:picLocks noChangeAspect="1"/>
          </p:cNvPicPr>
          <p:nvPr/>
        </p:nvPicPr>
        <p:blipFill>
          <a:blip r:embed="rId4"/>
          <a:stretch>
            <a:fillRect/>
          </a:stretch>
        </p:blipFill>
        <p:spPr>
          <a:xfrm>
            <a:off x="4475189" y="2802754"/>
            <a:ext cx="4531513" cy="1019343"/>
          </a:xfrm>
          <a:prstGeom prst="rect">
            <a:avLst/>
          </a:prstGeom>
        </p:spPr>
      </p:pic>
    </p:spTree>
    <p:extLst>
      <p:ext uri="{BB962C8B-B14F-4D97-AF65-F5344CB8AC3E}">
        <p14:creationId xmlns:p14="http://schemas.microsoft.com/office/powerpoint/2010/main" val="42114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 </a:t>
            </a:r>
            <a:br>
              <a:rPr lang="en-US" dirty="0"/>
            </a:br>
            <a:r>
              <a:rPr lang="pt-BR" sz="2400"/>
              <a:t>Configurar Informações do Servidor RADIUS</a:t>
            </a:r>
          </a:p>
        </p:txBody>
      </p:sp>
      <p:sp>
        <p:nvSpPr>
          <p:cNvPr id="4" name="Content Placeholder 3">
            <a:extLst>
              <a:ext uri="{FF2B5EF4-FFF2-40B4-BE49-F238E27FC236}">
                <a16:creationId xmlns:a16="http://schemas.microsoft.com/office/drawing/2014/main" id="{EED4C701-3F9B-428D-9107-E3B21447E910}"/>
              </a:ext>
            </a:extLst>
          </p:cNvPr>
          <p:cNvSpPr>
            <a:spLocks noGrp="1"/>
          </p:cNvSpPr>
          <p:nvPr>
            <p:ph idx="1"/>
          </p:nvPr>
        </p:nvSpPr>
        <p:spPr>
          <a:xfrm>
            <a:off x="474662" y="731837"/>
            <a:ext cx="3138795" cy="4231147"/>
          </a:xfrm>
        </p:spPr>
        <p:txBody>
          <a:bodyPr/>
          <a:lstStyle/>
          <a:p>
            <a:pPr marL="0" indent="0" algn="l" rtl="0"/>
            <a:r>
              <a:rPr lang="pt-BR" sz="1600">
                <a:solidFill>
                  <a:srgbClr val="000000"/>
                </a:solidFill>
              </a:rPr>
              <a:t>Para configurar o WLC com as informações do servidor RADIUS:</a:t>
            </a:r>
          </a:p>
          <a:p>
            <a:pPr marL="342900" indent="-342900" algn="l" rtl="0">
              <a:buFont typeface="+mj-lt"/>
              <a:buAutoNum type="arabicPeriod"/>
            </a:pPr>
            <a:r>
              <a:rPr lang="pt-BR" sz="1400">
                <a:solidFill>
                  <a:srgbClr val="000000"/>
                </a:solidFill>
              </a:rPr>
              <a:t>Clique em </a:t>
            </a:r>
            <a:r>
              <a:rPr lang="pt-BR" sz="1400" b="1">
                <a:solidFill>
                  <a:srgbClr val="000000"/>
                </a:solidFill>
              </a:rPr>
              <a:t>Security</a:t>
            </a:r>
            <a:r>
              <a:rPr lang="pt-BR" sz="1400">
                <a:solidFill>
                  <a:srgbClr val="000000"/>
                </a:solidFill>
              </a:rPr>
              <a:t>.</a:t>
            </a:r>
          </a:p>
          <a:p>
            <a:pPr marL="342900" indent="-342900" algn="l" rtl="0">
              <a:buFont typeface="+mj-lt"/>
              <a:buAutoNum type="arabicPeriod"/>
            </a:pPr>
            <a:r>
              <a:rPr lang="pt-BR" sz="1400">
                <a:solidFill>
                  <a:srgbClr val="000000"/>
                </a:solidFill>
              </a:rPr>
              <a:t>Clique </a:t>
            </a:r>
            <a:r>
              <a:rPr lang="pt-BR" sz="1400" b="1">
                <a:solidFill>
                  <a:srgbClr val="000000"/>
                </a:solidFill>
              </a:rPr>
              <a:t>RADIUS</a:t>
            </a:r>
          </a:p>
          <a:p>
            <a:pPr marL="342900" indent="-342900" algn="l" rtl="0">
              <a:buFont typeface="+mj-lt"/>
              <a:buAutoNum type="arabicPeriod"/>
            </a:pPr>
            <a:r>
              <a:rPr lang="pt-BR" sz="1400">
                <a:solidFill>
                  <a:srgbClr val="000000"/>
                </a:solidFill>
              </a:rPr>
              <a:t>Clique </a:t>
            </a:r>
            <a:r>
              <a:rPr lang="pt-BR" sz="1400" b="1">
                <a:solidFill>
                  <a:srgbClr val="000000"/>
                </a:solidFill>
              </a:rPr>
              <a:t>Authentication</a:t>
            </a:r>
          </a:p>
          <a:p>
            <a:pPr marL="342900" indent="-342900" algn="l" rtl="0">
              <a:buFont typeface="+mj-lt"/>
              <a:buAutoNum type="arabicPeriod"/>
            </a:pPr>
            <a:r>
              <a:rPr lang="pt-BR" sz="1400">
                <a:solidFill>
                  <a:srgbClr val="000000"/>
                </a:solidFill>
              </a:rPr>
              <a:t>Clique </a:t>
            </a:r>
            <a:r>
              <a:rPr lang="pt-BR" sz="1400" b="1">
                <a:solidFill>
                  <a:srgbClr val="000000"/>
                </a:solidFill>
              </a:rPr>
              <a:t>New...</a:t>
            </a:r>
            <a:r>
              <a:rPr lang="pt-BR" sz="1400">
                <a:solidFill>
                  <a:srgbClr val="000000"/>
                </a:solidFill>
              </a:rPr>
              <a:t>para adicionar o PC-A como o servidor RADIUS. </a:t>
            </a:r>
          </a:p>
          <a:p>
            <a:pPr marL="342900" indent="-342900" algn="l">
              <a:buFont typeface="+mj-lt"/>
              <a:buAutoNum type="arabicPeriod"/>
            </a:pPr>
            <a:endParaRPr lang="en-US" sz="1400" dirty="0">
              <a:solidFill>
                <a:srgbClr val="000000"/>
              </a:solidFill>
            </a:endParaRPr>
          </a:p>
          <a:p>
            <a:pPr marL="358835" lvl="1" indent="-285750" rtl="0"/>
            <a:r>
              <a:rPr lang="pt-BR">
                <a:solidFill>
                  <a:srgbClr val="000000"/>
                </a:solidFill>
              </a:rPr>
              <a:t>Digite o endereço IPv4 para PC-A e o segredo compartilhado que será usado entre o WLC e o servidor RADIUS e clique em Aplicar.</a:t>
            </a:r>
          </a:p>
        </p:txBody>
      </p:sp>
      <p:pic>
        <p:nvPicPr>
          <p:cNvPr id="5" name="Picture 4">
            <a:extLst>
              <a:ext uri="{FF2B5EF4-FFF2-40B4-BE49-F238E27FC236}">
                <a16:creationId xmlns:a16="http://schemas.microsoft.com/office/drawing/2014/main" id="{DF77F1A6-EFB9-4D36-BCFB-6CA8FA2F79B5}"/>
              </a:ext>
            </a:extLst>
          </p:cNvPr>
          <p:cNvPicPr>
            <a:picLocks noChangeAspect="1"/>
          </p:cNvPicPr>
          <p:nvPr/>
        </p:nvPicPr>
        <p:blipFill>
          <a:blip r:embed="rId3"/>
          <a:stretch>
            <a:fillRect/>
          </a:stretch>
        </p:blipFill>
        <p:spPr>
          <a:xfrm>
            <a:off x="4313444" y="726740"/>
            <a:ext cx="4724787" cy="1141339"/>
          </a:xfrm>
          <a:prstGeom prst="rect">
            <a:avLst/>
          </a:prstGeom>
        </p:spPr>
      </p:pic>
      <p:pic>
        <p:nvPicPr>
          <p:cNvPr id="2" name="Picture 1">
            <a:extLst>
              <a:ext uri="{FF2B5EF4-FFF2-40B4-BE49-F238E27FC236}">
                <a16:creationId xmlns:a16="http://schemas.microsoft.com/office/drawing/2014/main" id="{1D67C973-2D55-465B-B433-AAB05A635164}"/>
              </a:ext>
            </a:extLst>
          </p:cNvPr>
          <p:cNvPicPr>
            <a:picLocks noChangeAspect="1"/>
          </p:cNvPicPr>
          <p:nvPr/>
        </p:nvPicPr>
        <p:blipFill>
          <a:blip r:embed="rId4"/>
          <a:stretch>
            <a:fillRect/>
          </a:stretch>
        </p:blipFill>
        <p:spPr>
          <a:xfrm>
            <a:off x="4484430" y="2033027"/>
            <a:ext cx="4502757" cy="1628766"/>
          </a:xfrm>
          <a:prstGeom prst="rect">
            <a:avLst/>
          </a:prstGeom>
        </p:spPr>
      </p:pic>
    </p:spTree>
    <p:extLst>
      <p:ext uri="{BB962C8B-B14F-4D97-AF65-F5344CB8AC3E}">
        <p14:creationId xmlns:p14="http://schemas.microsoft.com/office/powerpoint/2010/main" val="349716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Informações do Servidor RADIUS (Cont.)</a:t>
            </a:r>
          </a:p>
        </p:txBody>
      </p:sp>
      <p:sp>
        <p:nvSpPr>
          <p:cNvPr id="5" name="Content Placeholder 4">
            <a:extLst>
              <a:ext uri="{FF2B5EF4-FFF2-40B4-BE49-F238E27FC236}">
                <a16:creationId xmlns:a16="http://schemas.microsoft.com/office/drawing/2014/main" id="{CF96625D-2DC6-4A48-970D-6717BE007231}"/>
              </a:ext>
            </a:extLst>
          </p:cNvPr>
          <p:cNvSpPr>
            <a:spLocks noGrp="1"/>
          </p:cNvSpPr>
          <p:nvPr>
            <p:ph idx="1"/>
          </p:nvPr>
        </p:nvSpPr>
        <p:spPr>
          <a:xfrm>
            <a:off x="474662" y="731837"/>
            <a:ext cx="3592841" cy="2232080"/>
          </a:xfrm>
        </p:spPr>
        <p:txBody>
          <a:bodyPr/>
          <a:lstStyle/>
          <a:p>
            <a:pPr marL="0" indent="0" algn="l" rtl="0"/>
            <a:r>
              <a:rPr lang="pt-BR" sz="1600">
                <a:solidFill>
                  <a:srgbClr val="000000"/>
                </a:solidFill>
              </a:rPr>
              <a:t>Depois de clicar </a:t>
            </a:r>
            <a:r>
              <a:rPr lang="pt-BR" sz="1600" b="1">
                <a:solidFill>
                  <a:srgbClr val="000000"/>
                </a:solidFill>
              </a:rPr>
              <a:t>Apply</a:t>
            </a:r>
            <a:r>
              <a:rPr lang="pt-BR" sz="1600">
                <a:solidFill>
                  <a:srgbClr val="000000"/>
                </a:solidFill>
              </a:rPr>
              <a:t>, a lista configurada de </a:t>
            </a:r>
            <a:r>
              <a:rPr lang="pt-BR" sz="1600" b="1">
                <a:solidFill>
                  <a:srgbClr val="000000"/>
                </a:solidFill>
              </a:rPr>
              <a:t>Servidores de Autenticação RADIUS</a:t>
            </a:r>
            <a:r>
              <a:rPr lang="pt-BR" sz="1600">
                <a:solidFill>
                  <a:srgbClr val="000000"/>
                </a:solidFill>
              </a:rPr>
              <a:t> atualiza com o novo servidor na lista.</a:t>
            </a:r>
          </a:p>
        </p:txBody>
      </p:sp>
      <p:pic>
        <p:nvPicPr>
          <p:cNvPr id="6" name="Picture 5">
            <a:extLst>
              <a:ext uri="{FF2B5EF4-FFF2-40B4-BE49-F238E27FC236}">
                <a16:creationId xmlns:a16="http://schemas.microsoft.com/office/drawing/2014/main" id="{CDF1BCF8-6271-41B0-A365-E7ABE612D516}"/>
              </a:ext>
            </a:extLst>
          </p:cNvPr>
          <p:cNvPicPr>
            <a:picLocks noChangeAspect="1"/>
          </p:cNvPicPr>
          <p:nvPr/>
        </p:nvPicPr>
        <p:blipFill>
          <a:blip r:embed="rId3"/>
          <a:stretch>
            <a:fillRect/>
          </a:stretch>
        </p:blipFill>
        <p:spPr>
          <a:xfrm>
            <a:off x="4484430" y="740417"/>
            <a:ext cx="4502758" cy="1113983"/>
          </a:xfrm>
          <a:prstGeom prst="rect">
            <a:avLst/>
          </a:prstGeom>
        </p:spPr>
      </p:pic>
    </p:spTree>
    <p:extLst>
      <p:ext uri="{BB962C8B-B14F-4D97-AF65-F5344CB8AC3E}">
        <p14:creationId xmlns:p14="http://schemas.microsoft.com/office/powerpoint/2010/main" val="190781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Vídeo - Configurar uma VLAN para uma nova WLAN</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Este vídeo aborda o seguinte:</a:t>
            </a:r>
          </a:p>
          <a:p>
            <a:pPr marL="342900" indent="-342900" algn="l" rtl="0">
              <a:buFont typeface="Arial" panose="020B0604020202020204" pitchFamily="34" charset="0"/>
              <a:buChar char="•"/>
            </a:pPr>
            <a:r>
              <a:rPr lang="pt-BR" sz="1400">
                <a:solidFill>
                  <a:srgbClr val="000000"/>
                </a:solidFill>
              </a:rPr>
              <a:t>Revise a topologia</a:t>
            </a:r>
          </a:p>
          <a:p>
            <a:pPr marL="342900" indent="-342900" algn="l" rtl="0">
              <a:buFont typeface="Arial" panose="020B0604020202020204" pitchFamily="34" charset="0"/>
              <a:buChar char="•"/>
            </a:pPr>
            <a:r>
              <a:rPr lang="pt-BR" sz="1400">
                <a:solidFill>
                  <a:srgbClr val="000000"/>
                </a:solidFill>
              </a:rPr>
              <a:t>Implantar uma nova interface VLAN</a:t>
            </a:r>
          </a:p>
          <a:p>
            <a:pPr marL="342900" indent="-342900" algn="l" rtl="0">
              <a:buFont typeface="Arial" panose="020B0604020202020204" pitchFamily="34" charset="0"/>
              <a:buChar char="•"/>
            </a:pPr>
            <a:r>
              <a:rPr lang="pt-BR" sz="1400">
                <a:solidFill>
                  <a:srgbClr val="000000"/>
                </a:solidFill>
              </a:rPr>
              <a:t>Associar a nova interface VLAN a uma WLAN</a:t>
            </a:r>
          </a:p>
        </p:txBody>
      </p:sp>
    </p:spTree>
    <p:extLst>
      <p:ext uri="{BB962C8B-B14F-4D97-AF65-F5344CB8AC3E}">
        <p14:creationId xmlns:p14="http://schemas.microsoft.com/office/powerpoint/2010/main" val="36720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Topologia com endereçamento VLAN 5</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40515" cy="3689897"/>
          </a:xfrm>
        </p:spPr>
        <p:txBody>
          <a:bodyPr/>
          <a:lstStyle/>
          <a:p>
            <a:pPr marL="0" indent="0" algn="l" rtl="0"/>
            <a:r>
              <a:rPr lang="pt-BR" sz="1600">
                <a:solidFill>
                  <a:srgbClr val="000000"/>
                </a:solidFill>
              </a:rPr>
              <a:t>Cada WLAN configurado no WLC precisa de sua própria interface virtual. </a:t>
            </a:r>
          </a:p>
          <a:p>
            <a:pPr marL="342900" indent="-342900" algn="l" rtl="0">
              <a:buFont typeface="Arial" panose="020B0604020202020204" pitchFamily="34" charset="0"/>
              <a:buChar char="•"/>
            </a:pPr>
            <a:r>
              <a:rPr lang="pt-BR" sz="1400">
                <a:solidFill>
                  <a:srgbClr val="000000"/>
                </a:solidFill>
              </a:rPr>
              <a:t>O WLC possui cinco portas de dados físicas que podem ser configuradas para suportar várias WLANs e interface virtual. </a:t>
            </a:r>
          </a:p>
          <a:p>
            <a:pPr marL="342900" indent="-342900" algn="l" rtl="0">
              <a:buFont typeface="Arial" panose="020B0604020202020204" pitchFamily="34" charset="0"/>
              <a:buChar char="•"/>
            </a:pPr>
            <a:r>
              <a:rPr lang="pt-BR" sz="1400">
                <a:solidFill>
                  <a:srgbClr val="000000"/>
                </a:solidFill>
              </a:rPr>
              <a:t>A nova WLAN usará a interface VLAN 5 e a rede 192.168.5.0/24 e, portanto, o R1 foi configurado para a VLAN 5, conforme mostrado na topologia e na saída do comando </a:t>
            </a:r>
            <a:r>
              <a:rPr lang="pt-BR" sz="1400" b="1">
                <a:solidFill>
                  <a:srgbClr val="000000"/>
                </a:solidFill>
              </a:rPr>
              <a:t>show ip interfaces brief</a:t>
            </a:r>
            <a:r>
              <a:rPr lang="pt-BR" sz="1400">
                <a:solidFill>
                  <a:srgbClr val="000000"/>
                </a:solidFill>
              </a:rPr>
              <a:t>.</a:t>
            </a:r>
          </a:p>
          <a:p>
            <a:pPr marL="285750" indent="-28575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7459998D-218F-474F-B93F-72FF2F1E6D73}"/>
              </a:ext>
            </a:extLst>
          </p:cNvPr>
          <p:cNvPicPr>
            <a:picLocks noChangeAspect="1"/>
          </p:cNvPicPr>
          <p:nvPr/>
        </p:nvPicPr>
        <p:blipFill>
          <a:blip r:embed="rId3"/>
          <a:stretch>
            <a:fillRect/>
          </a:stretch>
        </p:blipFill>
        <p:spPr>
          <a:xfrm>
            <a:off x="4352343" y="2949582"/>
            <a:ext cx="4349696" cy="1228298"/>
          </a:xfrm>
          <a:prstGeom prst="rect">
            <a:avLst/>
          </a:prstGeom>
        </p:spPr>
      </p:pic>
      <p:pic>
        <p:nvPicPr>
          <p:cNvPr id="7" name="Picture 6">
            <a:extLst>
              <a:ext uri="{FF2B5EF4-FFF2-40B4-BE49-F238E27FC236}">
                <a16:creationId xmlns:a16="http://schemas.microsoft.com/office/drawing/2014/main" id="{189BF7D4-F24F-654D-B53D-A8991341A837}"/>
              </a:ext>
            </a:extLst>
          </p:cNvPr>
          <p:cNvPicPr>
            <a:picLocks noChangeAspect="1"/>
          </p:cNvPicPr>
          <p:nvPr/>
        </p:nvPicPr>
        <p:blipFill>
          <a:blip r:embed="rId4"/>
          <a:stretch>
            <a:fillRect/>
          </a:stretch>
        </p:blipFill>
        <p:spPr>
          <a:xfrm>
            <a:off x="884301" y="2383666"/>
            <a:ext cx="2911771" cy="2289021"/>
          </a:xfrm>
          <a:prstGeom prst="rect">
            <a:avLst/>
          </a:prstGeom>
        </p:spPr>
      </p:pic>
    </p:spTree>
    <p:extLst>
      <p:ext uri="{BB962C8B-B14F-4D97-AF65-F5344CB8AC3E}">
        <p14:creationId xmlns:p14="http://schemas.microsoft.com/office/powerpoint/2010/main" val="204994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uma nova Interface</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A configuração da interface VLAN no WLC inclui as seguintes etapas:</a:t>
            </a:r>
          </a:p>
          <a:p>
            <a:pPr marL="342900" indent="-342900" algn="l" rtl="0">
              <a:buFont typeface="+mj-lt"/>
              <a:buAutoNum type="arabicPeriod"/>
            </a:pPr>
            <a:r>
              <a:rPr lang="pt-BR" sz="1400">
                <a:solidFill>
                  <a:srgbClr val="000000"/>
                </a:solidFill>
              </a:rPr>
              <a:t>Criar uma nova interface.</a:t>
            </a:r>
          </a:p>
          <a:p>
            <a:pPr marL="342900" indent="-342900" algn="l" rtl="0">
              <a:buFont typeface="+mj-lt"/>
              <a:buAutoNum type="arabicPeriod"/>
            </a:pPr>
            <a:r>
              <a:rPr lang="pt-BR" sz="1400">
                <a:solidFill>
                  <a:srgbClr val="000000"/>
                </a:solidFill>
              </a:rPr>
              <a:t>Configurar o nome e o ID da VLAN.</a:t>
            </a:r>
          </a:p>
          <a:p>
            <a:pPr marL="342900" indent="-342900" algn="l" rtl="0">
              <a:buFont typeface="+mj-lt"/>
              <a:buAutoNum type="arabicPeriod"/>
            </a:pPr>
            <a:r>
              <a:rPr lang="pt-BR" sz="1400">
                <a:solidFill>
                  <a:srgbClr val="000000"/>
                </a:solidFill>
              </a:rPr>
              <a:t>Configure a porta e o endereço da interface.</a:t>
            </a:r>
          </a:p>
          <a:p>
            <a:pPr marL="342900" indent="-342900" algn="l" rtl="0">
              <a:buFont typeface="+mj-lt"/>
              <a:buAutoNum type="arabicPeriod"/>
            </a:pPr>
            <a:r>
              <a:rPr lang="pt-BR" sz="1400">
                <a:solidFill>
                  <a:srgbClr val="000000"/>
                </a:solidFill>
              </a:rPr>
              <a:t>Configurar o endereço do servidor DHCP.</a:t>
            </a:r>
          </a:p>
          <a:p>
            <a:pPr marL="342900" indent="-342900" algn="l" rtl="0">
              <a:buFont typeface="+mj-lt"/>
              <a:buAutoNum type="arabicPeriod"/>
            </a:pPr>
            <a:r>
              <a:rPr lang="pt-BR" sz="1400">
                <a:solidFill>
                  <a:srgbClr val="000000"/>
                </a:solidFill>
              </a:rPr>
              <a:t>Aplique e confirme.</a:t>
            </a:r>
          </a:p>
          <a:p>
            <a:pPr marL="342900" indent="-342900" algn="l" rtl="0">
              <a:buFont typeface="+mj-lt"/>
              <a:buAutoNum type="arabicPeriod"/>
            </a:pPr>
            <a:r>
              <a:rPr lang="pt-BR" sz="1400">
                <a:solidFill>
                  <a:srgbClr val="000000"/>
                </a:solidFill>
              </a:rPr>
              <a:t>Verificar o status das interfaces</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0906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uma nova Interface (Continuação)</a:t>
            </a:r>
          </a:p>
        </p:txBody>
      </p:sp>
      <p:sp>
        <p:nvSpPr>
          <p:cNvPr id="5" name="Content Placeholder 4">
            <a:extLst>
              <a:ext uri="{FF2B5EF4-FFF2-40B4-BE49-F238E27FC236}">
                <a16:creationId xmlns:a16="http://schemas.microsoft.com/office/drawing/2014/main" id="{2A305048-1E35-4FDC-AC43-685E9154F69B}"/>
              </a:ext>
            </a:extLst>
          </p:cNvPr>
          <p:cNvSpPr>
            <a:spLocks noGrp="1"/>
          </p:cNvSpPr>
          <p:nvPr>
            <p:ph idx="1"/>
          </p:nvPr>
        </p:nvSpPr>
        <p:spPr>
          <a:xfrm>
            <a:off x="474662" y="731837"/>
            <a:ext cx="3277531" cy="2654596"/>
          </a:xfrm>
        </p:spPr>
        <p:txBody>
          <a:bodyPr/>
          <a:lstStyle/>
          <a:p>
            <a:pPr marL="342900" indent="-342900" algn="l" rtl="0">
              <a:buFont typeface="+mj-lt"/>
              <a:buAutoNum type="arabicPeriod"/>
            </a:pPr>
            <a:r>
              <a:rPr lang="pt-BR" sz="1600" b="1">
                <a:solidFill>
                  <a:srgbClr val="000000"/>
                </a:solidFill>
              </a:rPr>
              <a:t>Criar uma nova interface: </a:t>
            </a:r>
            <a:r>
              <a:rPr lang="pt-BR" sz="1600">
                <a:solidFill>
                  <a:srgbClr val="000000"/>
                </a:solidFill>
              </a:rPr>
              <a:t>Clicar em </a:t>
            </a:r>
            <a:r>
              <a:rPr lang="pt-BR" sz="1600" b="1">
                <a:solidFill>
                  <a:srgbClr val="000000"/>
                </a:solidFill>
              </a:rPr>
              <a:t>CONTROLLER &gt; Interfaces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rtl="0">
              <a:buFont typeface="+mj-lt"/>
              <a:buAutoNum type="arabicPeriod"/>
            </a:pPr>
            <a:r>
              <a:rPr lang="pt-BR" sz="1600" b="1">
                <a:solidFill>
                  <a:srgbClr val="000000"/>
                </a:solidFill>
              </a:rPr>
              <a:t>Configurar o nome e o ID da VLAN: </a:t>
            </a:r>
            <a:r>
              <a:rPr lang="pt-BR" sz="1600">
                <a:solidFill>
                  <a:srgbClr val="000000"/>
                </a:solidFill>
              </a:rPr>
              <a:t>No exemplo, a nova interface é chamada</a:t>
            </a:r>
            <a:r>
              <a:rPr lang="pt-BR" sz="1600" b="1">
                <a:solidFill>
                  <a:srgbClr val="000000"/>
                </a:solidFill>
              </a:rPr>
              <a:t> vlan5</a:t>
            </a:r>
            <a:r>
              <a:rPr lang="pt-BR" sz="1600">
                <a:solidFill>
                  <a:srgbClr val="000000"/>
                </a:solidFill>
              </a:rPr>
              <a:t>, o ID da VLAN é </a:t>
            </a:r>
            <a:r>
              <a:rPr lang="pt-BR" sz="1600" b="1">
                <a:solidFill>
                  <a:srgbClr val="000000"/>
                </a:solidFill>
              </a:rPr>
              <a:t>5 e </a:t>
            </a:r>
            <a:r>
              <a:rPr lang="pt-BR" sz="1600">
                <a:solidFill>
                  <a:srgbClr val="000000"/>
                </a:solidFill>
              </a:rPr>
              <a:t>então aplique.</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2400" dirty="0">
              <a:solidFill>
                <a:srgbClr val="000000"/>
              </a:solidFill>
            </a:endParaRPr>
          </a:p>
        </p:txBody>
      </p:sp>
      <p:pic>
        <p:nvPicPr>
          <p:cNvPr id="7" name="Picture 6">
            <a:extLst>
              <a:ext uri="{FF2B5EF4-FFF2-40B4-BE49-F238E27FC236}">
                <a16:creationId xmlns:a16="http://schemas.microsoft.com/office/drawing/2014/main" id="{E98A0139-951B-47BE-8673-4822B9E5CC5B}"/>
              </a:ext>
            </a:extLst>
          </p:cNvPr>
          <p:cNvPicPr>
            <a:picLocks noChangeAspect="1"/>
          </p:cNvPicPr>
          <p:nvPr/>
        </p:nvPicPr>
        <p:blipFill>
          <a:blip r:embed="rId3"/>
          <a:stretch>
            <a:fillRect/>
          </a:stretch>
        </p:blipFill>
        <p:spPr>
          <a:xfrm>
            <a:off x="4487437" y="747217"/>
            <a:ext cx="4509225" cy="1151813"/>
          </a:xfrm>
          <a:prstGeom prst="rect">
            <a:avLst/>
          </a:prstGeom>
        </p:spPr>
      </p:pic>
      <p:pic>
        <p:nvPicPr>
          <p:cNvPr id="2" name="Picture 1">
            <a:extLst>
              <a:ext uri="{FF2B5EF4-FFF2-40B4-BE49-F238E27FC236}">
                <a16:creationId xmlns:a16="http://schemas.microsoft.com/office/drawing/2014/main" id="{9FAFABF9-CF83-4809-A4A7-635A8720A043}"/>
              </a:ext>
            </a:extLst>
          </p:cNvPr>
          <p:cNvPicPr>
            <a:picLocks noChangeAspect="1"/>
          </p:cNvPicPr>
          <p:nvPr/>
        </p:nvPicPr>
        <p:blipFill>
          <a:blip r:embed="rId4"/>
          <a:stretch>
            <a:fillRect/>
          </a:stretch>
        </p:blipFill>
        <p:spPr>
          <a:xfrm>
            <a:off x="4487436" y="2496953"/>
            <a:ext cx="4509225" cy="717153"/>
          </a:xfrm>
          <a:prstGeom prst="rect">
            <a:avLst/>
          </a:prstGeom>
        </p:spPr>
      </p:pic>
    </p:spTree>
    <p:extLst>
      <p:ext uri="{BB962C8B-B14F-4D97-AF65-F5344CB8AC3E}">
        <p14:creationId xmlns:p14="http://schemas.microsoft.com/office/powerpoint/2010/main" val="16734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uma nova Interface (Continuação)</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rtl="0">
              <a:buFont typeface="+mj-lt"/>
              <a:buAutoNum type="arabicPeriod" startAt="3"/>
            </a:pPr>
            <a:r>
              <a:rPr lang="pt-BR" sz="1600" b="1">
                <a:solidFill>
                  <a:srgbClr val="000000"/>
                </a:solidFill>
              </a:rPr>
              <a:t>Configure o endereço da porta e da interface: </a:t>
            </a:r>
            <a:r>
              <a:rPr lang="pt-BR" sz="1600">
                <a:solidFill>
                  <a:srgbClr val="000000"/>
                </a:solidFill>
              </a:rPr>
              <a:t>Na página </a:t>
            </a:r>
            <a:r>
              <a:rPr lang="pt-BR" sz="1600" b="1">
                <a:solidFill>
                  <a:srgbClr val="000000"/>
                </a:solidFill>
              </a:rPr>
              <a:t>Edit</a:t>
            </a:r>
            <a:r>
              <a:rPr lang="pt-BR" sz="1600">
                <a:solidFill>
                  <a:srgbClr val="000000"/>
                </a:solidFill>
              </a:rPr>
              <a:t> da interface, configure o número da porta física (ou seja, a interface WLC G1 é o Número da porta 1 no WLC), o endereçamento da interface VLAN 5 (ou seja, 192.168.5.254/24) e o gateway padrão (ou seja, 192.168.5.1)</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95B64C30-DBF6-4F5A-BEFB-ECB9F148EDDE}"/>
              </a:ext>
            </a:extLst>
          </p:cNvPr>
          <p:cNvPicPr>
            <a:picLocks noChangeAspect="1"/>
          </p:cNvPicPr>
          <p:nvPr/>
        </p:nvPicPr>
        <p:blipFill>
          <a:blip r:embed="rId3"/>
          <a:stretch>
            <a:fillRect/>
          </a:stretch>
        </p:blipFill>
        <p:spPr>
          <a:xfrm>
            <a:off x="4500048" y="747217"/>
            <a:ext cx="4509225" cy="2263396"/>
          </a:xfrm>
          <a:prstGeom prst="rect">
            <a:avLst/>
          </a:prstGeom>
        </p:spPr>
      </p:pic>
    </p:spTree>
    <p:extLst>
      <p:ext uri="{BB962C8B-B14F-4D97-AF65-F5344CB8AC3E}">
        <p14:creationId xmlns:p14="http://schemas.microsoft.com/office/powerpoint/2010/main" val="153763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uma nova Interface (Continuação)</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rtl="0">
              <a:buFont typeface="+mj-lt"/>
              <a:buAutoNum type="arabicPeriod" startAt="4"/>
            </a:pPr>
            <a:r>
              <a:rPr lang="pt-BR" sz="1600" b="1">
                <a:solidFill>
                  <a:srgbClr val="000000"/>
                </a:solidFill>
              </a:rPr>
              <a:t>Configure o endereço do servidor DHCP: </a:t>
            </a:r>
            <a:r>
              <a:rPr lang="pt-BR" sz="1600">
                <a:solidFill>
                  <a:srgbClr val="000000"/>
                </a:solidFill>
              </a:rPr>
              <a:t>O exemplo configura um servidor DHCP primário no endereço IPv4 192.168.5.1, que é o endereço padrão do roteador de gateway que está ativado como um servidor DHCP.</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342900" indent="-342900" algn="l" rtl="0">
              <a:buFont typeface="+mj-lt"/>
              <a:buAutoNum type="arabicPeriod" startAt="4"/>
            </a:pPr>
            <a:r>
              <a:rPr lang="pt-BR" sz="1600" b="1">
                <a:solidFill>
                  <a:srgbClr val="000000"/>
                </a:solidFill>
              </a:rPr>
              <a:t>Aplicar e confirmar: </a:t>
            </a:r>
            <a:r>
              <a:rPr lang="pt-BR" sz="1600">
                <a:solidFill>
                  <a:srgbClr val="000000"/>
                </a:solidFill>
              </a:rPr>
              <a:t>role até o topo, clique em </a:t>
            </a:r>
            <a:r>
              <a:rPr lang="pt-BR" sz="1600" b="1">
                <a:solidFill>
                  <a:srgbClr val="000000"/>
                </a:solidFill>
              </a:rPr>
              <a:t>Aplicar </a:t>
            </a:r>
            <a:r>
              <a:rPr lang="pt-BR" sz="1600">
                <a:solidFill>
                  <a:srgbClr val="000000"/>
                </a:solidFill>
              </a:rPr>
              <a:t>e, em seguida, clique em</a:t>
            </a:r>
            <a:r>
              <a:rPr lang="pt-BR" sz="1600" b="1">
                <a:solidFill>
                  <a:srgbClr val="000000"/>
                </a:solidFill>
              </a:rPr>
              <a:t> OK </a:t>
            </a:r>
            <a:r>
              <a:rPr lang="pt-BR" sz="1600">
                <a:solidFill>
                  <a:srgbClr val="000000"/>
                </a:solidFill>
              </a:rPr>
              <a:t> para obter a mensagem de aviso.</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B64C17EE-A3BD-4036-9623-2C66FFA1760C}"/>
              </a:ext>
            </a:extLst>
          </p:cNvPr>
          <p:cNvPicPr>
            <a:picLocks noChangeAspect="1"/>
          </p:cNvPicPr>
          <p:nvPr/>
        </p:nvPicPr>
        <p:blipFill>
          <a:blip r:embed="rId3"/>
          <a:stretch>
            <a:fillRect/>
          </a:stretch>
        </p:blipFill>
        <p:spPr>
          <a:xfrm>
            <a:off x="4519342" y="751080"/>
            <a:ext cx="4500746" cy="1823429"/>
          </a:xfrm>
          <a:prstGeom prst="rect">
            <a:avLst/>
          </a:prstGeom>
        </p:spPr>
      </p:pic>
      <p:pic>
        <p:nvPicPr>
          <p:cNvPr id="7" name="Picture 6">
            <a:extLst>
              <a:ext uri="{FF2B5EF4-FFF2-40B4-BE49-F238E27FC236}">
                <a16:creationId xmlns:a16="http://schemas.microsoft.com/office/drawing/2014/main" id="{C8536311-6E93-4CB4-B75C-7BC5F45AF2BA}"/>
              </a:ext>
            </a:extLst>
          </p:cNvPr>
          <p:cNvPicPr>
            <a:picLocks noChangeAspect="1"/>
          </p:cNvPicPr>
          <p:nvPr/>
        </p:nvPicPr>
        <p:blipFill>
          <a:blip r:embed="rId4"/>
          <a:stretch>
            <a:fillRect/>
          </a:stretch>
        </p:blipFill>
        <p:spPr>
          <a:xfrm>
            <a:off x="4519339" y="2870971"/>
            <a:ext cx="4500747" cy="1004805"/>
          </a:xfrm>
          <a:prstGeom prst="rect">
            <a:avLst/>
          </a:prstGeom>
        </p:spPr>
      </p:pic>
    </p:spTree>
    <p:extLst>
      <p:ext uri="{BB962C8B-B14F-4D97-AF65-F5344CB8AC3E}">
        <p14:creationId xmlns:p14="http://schemas.microsoft.com/office/powerpoint/2010/main" val="106491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uma nova Interface (Continuação)</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95130"/>
            <a:ext cx="3901846" cy="1985907"/>
          </a:xfrm>
        </p:spPr>
        <p:txBody>
          <a:bodyPr/>
          <a:lstStyle/>
          <a:p>
            <a:pPr marL="342900" indent="-342900" algn="l" rtl="0">
              <a:buFont typeface="+mj-lt"/>
              <a:buAutoNum type="arabicPeriod" startAt="6"/>
            </a:pPr>
            <a:r>
              <a:rPr lang="pt-BR" sz="1600" b="1">
                <a:solidFill>
                  <a:srgbClr val="000000"/>
                </a:solidFill>
              </a:rPr>
              <a:t>Verifique Interfaces: </a:t>
            </a:r>
            <a:r>
              <a:rPr lang="pt-BR" sz="1600">
                <a:solidFill>
                  <a:srgbClr val="000000"/>
                </a:solidFill>
              </a:rPr>
              <a:t>Clique </a:t>
            </a:r>
            <a:r>
              <a:rPr lang="pt-BR" sz="1600" b="1">
                <a:solidFill>
                  <a:srgbClr val="000000"/>
                </a:solidFill>
              </a:rPr>
              <a:t>em Interfaces </a:t>
            </a:r>
            <a:r>
              <a:rPr lang="pt-BR" sz="1600">
                <a:solidFill>
                  <a:srgbClr val="000000"/>
                </a:solidFill>
              </a:rPr>
              <a:t>para verificar se a nova </a:t>
            </a:r>
            <a:r>
              <a:rPr lang="pt-BR" sz="1600" b="1">
                <a:solidFill>
                  <a:srgbClr val="000000"/>
                </a:solidFill>
              </a:rPr>
              <a:t>interface vlan5 </a:t>
            </a:r>
            <a:r>
              <a:rPr lang="pt-BR" sz="1600">
                <a:solidFill>
                  <a:srgbClr val="000000"/>
                </a:solidFill>
              </a:rPr>
              <a:t>é mostrada na lista de interfaces com o endereço IPv4.</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06BF5CF0-D38A-4613-9D6E-A0C42670AB78}"/>
              </a:ext>
            </a:extLst>
          </p:cNvPr>
          <p:cNvPicPr>
            <a:picLocks noChangeAspect="1"/>
          </p:cNvPicPr>
          <p:nvPr/>
        </p:nvPicPr>
        <p:blipFill>
          <a:blip r:embed="rId3"/>
          <a:stretch>
            <a:fillRect/>
          </a:stretch>
        </p:blipFill>
        <p:spPr>
          <a:xfrm>
            <a:off x="4519804" y="744774"/>
            <a:ext cx="4506588" cy="1229069"/>
          </a:xfrm>
          <a:prstGeom prst="rect">
            <a:avLst/>
          </a:prstGeom>
        </p:spPr>
      </p:pic>
    </p:spTree>
    <p:extLst>
      <p:ext uri="{BB962C8B-B14F-4D97-AF65-F5344CB8AC3E}">
        <p14:creationId xmlns:p14="http://schemas.microsoft.com/office/powerpoint/2010/main" val="318723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pt-BR"/>
              <a:t>Check Your Understanding</a:t>
            </a:r>
          </a:p>
        </p:txBody>
      </p:sp>
      <p:sp>
        <p:nvSpPr>
          <p:cNvPr id="7171" name="Rectangle 34"/>
          <p:cNvSpPr>
            <a:spLocks noGrp="1" noChangeArrowheads="1"/>
          </p:cNvSpPr>
          <p:nvPr>
            <p:ph idx="1"/>
          </p:nvPr>
        </p:nvSpPr>
        <p:spPr>
          <a:xfrm>
            <a:off x="145357" y="965201"/>
            <a:ext cx="8878570" cy="3643747"/>
          </a:xfrm>
        </p:spPr>
        <p:txBody>
          <a:bodyPr/>
          <a:lstStyle/>
          <a:p>
            <a:pPr rtl="0">
              <a:spcBef>
                <a:spcPct val="30000"/>
              </a:spcBef>
              <a:buFont typeface="Arial" panose="020B0604020202020204" pitchFamily="34" charset="0"/>
              <a:buChar char="•"/>
            </a:pPr>
            <a:r>
              <a:rPr lang="pt-BR"/>
              <a:t>Check Your Understanding activities are designed to let students quickly determine if they understand the content and can proceed, or if they need to review. </a:t>
            </a:r>
          </a:p>
          <a:p>
            <a:pPr rtl="0">
              <a:spcBef>
                <a:spcPct val="30000"/>
              </a:spcBef>
              <a:buFont typeface="Arial" panose="020B0604020202020204" pitchFamily="34" charset="0"/>
              <a:buChar char="•"/>
            </a:pPr>
            <a:r>
              <a:rPr lang="pt-BR"/>
              <a:t>Check Your Understanding activities </a:t>
            </a:r>
            <a:r>
              <a:rPr lang="pt-BR" b="1" i="1"/>
              <a:t>do not </a:t>
            </a:r>
            <a:r>
              <a:rPr lang="pt-BR"/>
              <a:t>affect student grades.</a:t>
            </a:r>
          </a:p>
          <a:p>
            <a:pPr rtl="0">
              <a:spcBef>
                <a:spcPct val="30000"/>
              </a:spcBef>
              <a:buFont typeface="Arial" panose="020B0604020202020204" pitchFamily="34" charset="0"/>
              <a:buChar char="•"/>
            </a:pPr>
            <a:r>
              <a:rPr lang="pt-BR"/>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Vídeo - Vídeo - Configurar um escopo DHCP</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2" y="795130"/>
            <a:ext cx="8280057" cy="3626604"/>
          </a:xfrm>
        </p:spPr>
        <p:txBody>
          <a:bodyPr/>
          <a:lstStyle/>
          <a:p>
            <a:pPr marL="0" indent="0" algn="l" rtl="0"/>
            <a:r>
              <a:rPr lang="pt-BR" sz="1600">
                <a:solidFill>
                  <a:srgbClr val="000000"/>
                </a:solidFill>
              </a:rPr>
              <a:t>Este vídeo aborda o seguinte:</a:t>
            </a:r>
          </a:p>
          <a:p>
            <a:pPr marL="171450" indent="-171450" algn="l" rtl="0">
              <a:buFont typeface="Arial" panose="020B0604020202020204" pitchFamily="34" charset="0"/>
              <a:buChar char="•"/>
            </a:pPr>
            <a:r>
              <a:rPr lang="pt-BR" sz="1400">
                <a:solidFill>
                  <a:srgbClr val="000000"/>
                </a:solidFill>
              </a:rPr>
              <a:t>Revise a topologia</a:t>
            </a:r>
          </a:p>
          <a:p>
            <a:pPr marL="171450" indent="-171450" algn="l" rtl="0">
              <a:buFont typeface="Arial" panose="020B0604020202020204" pitchFamily="34" charset="0"/>
              <a:buChar char="•"/>
            </a:pPr>
            <a:r>
              <a:rPr lang="pt-BR" sz="1400">
                <a:solidFill>
                  <a:srgbClr val="000000"/>
                </a:solidFill>
              </a:rPr>
              <a:t>Explique o papel do servidor DHCP WLC</a:t>
            </a:r>
          </a:p>
          <a:p>
            <a:pPr marL="171450" indent="-171450" algn="l" rtl="0">
              <a:buFont typeface="Arial" panose="020B0604020202020204" pitchFamily="34" charset="0"/>
              <a:buChar char="•"/>
            </a:pPr>
            <a:r>
              <a:rPr lang="pt-BR" sz="1400">
                <a:solidFill>
                  <a:srgbClr val="000000"/>
                </a:solidFill>
              </a:rPr>
              <a:t>Crie um novo escopo DHCP</a:t>
            </a:r>
          </a:p>
        </p:txBody>
      </p:sp>
    </p:spTree>
    <p:extLst>
      <p:ext uri="{BB962C8B-B14F-4D97-AF65-F5344CB8AC3E}">
        <p14:creationId xmlns:p14="http://schemas.microsoft.com/office/powerpoint/2010/main" val="423878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Vídeo - Vídeo - Configurar um escopo DHCP</a:t>
            </a:r>
          </a:p>
        </p:txBody>
      </p:sp>
      <p:sp>
        <p:nvSpPr>
          <p:cNvPr id="5" name="Content Placeholder 4">
            <a:extLst>
              <a:ext uri="{FF2B5EF4-FFF2-40B4-BE49-F238E27FC236}">
                <a16:creationId xmlns:a16="http://schemas.microsoft.com/office/drawing/2014/main" id="{C81B2690-382F-41C9-972F-A501400BB694}"/>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A configuração do escopo do DHCP inclui as seguintes etapas:</a:t>
            </a:r>
          </a:p>
          <a:p>
            <a:pPr marL="342900" indent="-342900" algn="l" rtl="0">
              <a:buFont typeface="+mj-lt"/>
              <a:buAutoNum type="arabicPeriod"/>
            </a:pPr>
            <a:r>
              <a:rPr lang="pt-BR" sz="1400">
                <a:solidFill>
                  <a:srgbClr val="000000"/>
                </a:solidFill>
              </a:rPr>
              <a:t>Crie um novo escopo DHCP.</a:t>
            </a:r>
          </a:p>
          <a:p>
            <a:pPr marL="342900" indent="-342900" algn="l" rtl="0">
              <a:buFont typeface="+mj-lt"/>
              <a:buAutoNum type="arabicPeriod"/>
            </a:pPr>
            <a:r>
              <a:rPr lang="pt-BR" sz="1400">
                <a:solidFill>
                  <a:srgbClr val="000000"/>
                </a:solidFill>
              </a:rPr>
              <a:t>Nomeie o escopo do DHCP.</a:t>
            </a:r>
          </a:p>
          <a:p>
            <a:pPr marL="342900" indent="-342900" algn="l" rtl="0">
              <a:buFont typeface="+mj-lt"/>
              <a:buAutoNum type="arabicPeriod"/>
            </a:pPr>
            <a:r>
              <a:rPr lang="pt-BR" sz="1400">
                <a:solidFill>
                  <a:srgbClr val="000000"/>
                </a:solidFill>
              </a:rPr>
              <a:t>Verifique o novo escopo DHCP.</a:t>
            </a:r>
          </a:p>
          <a:p>
            <a:pPr marL="342900" indent="-342900" algn="l" rtl="0">
              <a:buFont typeface="+mj-lt"/>
              <a:buAutoNum type="arabicPeriod"/>
            </a:pPr>
            <a:r>
              <a:rPr lang="pt-BR" sz="1400">
                <a:solidFill>
                  <a:srgbClr val="000000"/>
                </a:solidFill>
              </a:rPr>
              <a:t>Configure e habilite o novo escopo DHCP.</a:t>
            </a:r>
          </a:p>
          <a:p>
            <a:pPr marL="342900" indent="-342900" algn="l" rtl="0">
              <a:buFont typeface="+mj-lt"/>
              <a:buAutoNum type="arabicPeriod"/>
            </a:pPr>
            <a:r>
              <a:rPr lang="pt-BR" sz="1400">
                <a:solidFill>
                  <a:srgbClr val="000000"/>
                </a:solidFill>
              </a:rPr>
              <a:t>Verifique o escopo de ativação do DHCP.</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44412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um escopo DHCP (Continuação)</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4045142" cy="2534778"/>
          </a:xfrm>
        </p:spPr>
        <p:txBody>
          <a:bodyPr/>
          <a:lstStyle/>
          <a:p>
            <a:pPr marL="342900" indent="-342900" algn="l" rtl="0">
              <a:buFont typeface="+mj-lt"/>
              <a:buAutoNum type="arabicPeriod"/>
            </a:pPr>
            <a:r>
              <a:rPr lang="pt-BR" sz="1600" b="1">
                <a:solidFill>
                  <a:srgbClr val="000000"/>
                </a:solidFill>
              </a:rPr>
              <a:t>Criar um novo escopo DHCP: P</a:t>
            </a:r>
            <a:r>
              <a:rPr lang="pt-BR" sz="1600">
                <a:solidFill>
                  <a:srgbClr val="000000"/>
                </a:solidFill>
              </a:rPr>
              <a:t>ara configurar um novo escopo DHCP, clique em </a:t>
            </a:r>
            <a:r>
              <a:rPr lang="pt-BR" sz="1600" b="1">
                <a:solidFill>
                  <a:srgbClr val="000000"/>
                </a:solidFill>
              </a:rPr>
              <a:t>Internal DHCP Server &gt; DHCP Scope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rtl="0">
              <a:buFont typeface="+mj-lt"/>
              <a:buAutoNum type="arabicPeriod"/>
            </a:pPr>
            <a:r>
              <a:rPr lang="pt-BR" sz="1600" b="1">
                <a:solidFill>
                  <a:srgbClr val="000000"/>
                </a:solidFill>
              </a:rPr>
              <a:t>Nomeie o escopo DHCP: </a:t>
            </a:r>
            <a:r>
              <a:rPr lang="pt-BR" sz="1600">
                <a:solidFill>
                  <a:srgbClr val="000000"/>
                </a:solidFill>
              </a:rPr>
              <a:t>O escopo é nomeado </a:t>
            </a:r>
            <a:r>
              <a:rPr lang="pt-BR" sz="1600" b="1">
                <a:solidFill>
                  <a:srgbClr val="000000"/>
                </a:solidFill>
              </a:rPr>
              <a:t>Wireless_Management</a:t>
            </a:r>
            <a:r>
              <a:rPr lang="pt-BR" sz="1600">
                <a:solidFill>
                  <a:srgbClr val="000000"/>
                </a:solidFill>
              </a:rPr>
              <a:t> e então aplicado.</a:t>
            </a:r>
          </a:p>
          <a:p>
            <a:pPr marL="342900" indent="-342900" algn="l">
              <a:buFont typeface="+mj-lt"/>
              <a:buAutoNum type="arabicPeriod"/>
            </a:pPr>
            <a:endParaRPr lang="en-US" sz="1600" b="1"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2D0F5931-EB3D-49FE-9238-B0D53140262A}"/>
              </a:ext>
            </a:extLst>
          </p:cNvPr>
          <p:cNvPicPr>
            <a:picLocks noChangeAspect="1"/>
          </p:cNvPicPr>
          <p:nvPr/>
        </p:nvPicPr>
        <p:blipFill>
          <a:blip r:embed="rId3"/>
          <a:stretch>
            <a:fillRect/>
          </a:stretch>
        </p:blipFill>
        <p:spPr>
          <a:xfrm>
            <a:off x="4519804" y="713235"/>
            <a:ext cx="4511356" cy="1649313"/>
          </a:xfrm>
          <a:prstGeom prst="rect">
            <a:avLst/>
          </a:prstGeom>
        </p:spPr>
      </p:pic>
      <p:pic>
        <p:nvPicPr>
          <p:cNvPr id="6" name="Picture 5">
            <a:extLst>
              <a:ext uri="{FF2B5EF4-FFF2-40B4-BE49-F238E27FC236}">
                <a16:creationId xmlns:a16="http://schemas.microsoft.com/office/drawing/2014/main" id="{9292344A-C03D-4EDE-B886-F35F1C293AC6}"/>
              </a:ext>
            </a:extLst>
          </p:cNvPr>
          <p:cNvPicPr>
            <a:picLocks noChangeAspect="1"/>
          </p:cNvPicPr>
          <p:nvPr/>
        </p:nvPicPr>
        <p:blipFill>
          <a:blip r:embed="rId4"/>
          <a:stretch>
            <a:fillRect/>
          </a:stretch>
        </p:blipFill>
        <p:spPr>
          <a:xfrm>
            <a:off x="4519803" y="2650223"/>
            <a:ext cx="4510329" cy="1348229"/>
          </a:xfrm>
          <a:prstGeom prst="rect">
            <a:avLst/>
          </a:prstGeom>
        </p:spPr>
      </p:pic>
    </p:spTree>
    <p:extLst>
      <p:ext uri="{BB962C8B-B14F-4D97-AF65-F5344CB8AC3E}">
        <p14:creationId xmlns:p14="http://schemas.microsoft.com/office/powerpoint/2010/main" val="171973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um escopo DHCP (Continuação)</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8"/>
            <a:ext cx="3889233" cy="2919456"/>
          </a:xfrm>
        </p:spPr>
        <p:txBody>
          <a:bodyPr/>
          <a:lstStyle/>
          <a:p>
            <a:pPr marL="342900" indent="-342900" algn="l" rtl="0">
              <a:buFont typeface="+mj-lt"/>
              <a:buAutoNum type="arabicPeriod" startAt="3"/>
            </a:pPr>
            <a:r>
              <a:rPr lang="pt-BR" sz="1600" b="1">
                <a:solidFill>
                  <a:srgbClr val="000000"/>
                </a:solidFill>
              </a:rPr>
              <a:t>Verifique o novo escopo do DHCP: </a:t>
            </a:r>
            <a:r>
              <a:rPr lang="pt-BR" sz="1600">
                <a:solidFill>
                  <a:srgbClr val="000000"/>
                </a:solidFill>
              </a:rPr>
              <a:t>Na página</a:t>
            </a:r>
            <a:r>
              <a:rPr lang="pt-BR" sz="1600" b="1">
                <a:solidFill>
                  <a:srgbClr val="000000"/>
                </a:solidFill>
              </a:rPr>
              <a:t> Escopos do DHCP</a:t>
            </a:r>
            <a:r>
              <a:rPr lang="pt-BR" sz="1600">
                <a:solidFill>
                  <a:srgbClr val="000000"/>
                </a:solidFill>
              </a:rPr>
              <a:t>, clique no novo Nome do Escopo para configurar o escopo do DHCP.</a:t>
            </a:r>
          </a:p>
          <a:p>
            <a:pPr marL="342900" indent="-342900" algn="l">
              <a:buFont typeface="+mj-lt"/>
              <a:buAutoNum type="arabicPeriod" startAt="3"/>
            </a:pPr>
            <a:endParaRPr lang="en-US" sz="1600" dirty="0">
              <a:solidFill>
                <a:srgbClr val="000000"/>
              </a:solidFill>
            </a:endParaRPr>
          </a:p>
          <a:p>
            <a:pPr marL="342900" indent="-342900" algn="l" rtl="0">
              <a:buFont typeface="+mj-lt"/>
              <a:buAutoNum type="arabicPeriod" startAt="3"/>
            </a:pPr>
            <a:r>
              <a:rPr lang="pt-BR" sz="1600" b="1">
                <a:solidFill>
                  <a:srgbClr val="000000"/>
                </a:solidFill>
              </a:rPr>
              <a:t>Configure e ative o novo escopo do DHCP: </a:t>
            </a:r>
            <a:r>
              <a:rPr lang="pt-BR" sz="1600">
                <a:solidFill>
                  <a:srgbClr val="000000"/>
                </a:solidFill>
              </a:rPr>
              <a:t>na tela Editar do escopo de</a:t>
            </a:r>
            <a:r>
              <a:rPr lang="pt-BR" sz="1600" b="1">
                <a:solidFill>
                  <a:srgbClr val="000000"/>
                </a:solidFill>
              </a:rPr>
              <a:t> Wireless_Management</a:t>
            </a:r>
            <a:r>
              <a:rPr lang="pt-BR" sz="1600">
                <a:solidFill>
                  <a:srgbClr val="000000"/>
                </a:solidFill>
              </a:rPr>
              <a:t>, configure um pool de endereços (por exemplo, 192.168.200.240/24 a .249), o endereço IPv4 do roteador padrão (por exemplo, 192.168.200.1), </a:t>
            </a:r>
            <a:r>
              <a:rPr lang="pt-BR" sz="1600" b="1">
                <a:solidFill>
                  <a:srgbClr val="000000"/>
                </a:solidFill>
              </a:rPr>
              <a:t>depois Enable</a:t>
            </a:r>
            <a:r>
              <a:rPr lang="pt-BR" sz="1600">
                <a:solidFill>
                  <a:srgbClr val="000000"/>
                </a:solidFill>
              </a:rPr>
              <a:t> e </a:t>
            </a:r>
            <a:r>
              <a:rPr lang="pt-BR" sz="1600" b="1">
                <a:solidFill>
                  <a:srgbClr val="000000"/>
                </a:solidFill>
              </a:rPr>
              <a:t>Apply</a:t>
            </a:r>
            <a:r>
              <a:rPr lang="pt-BR" sz="1600">
                <a:solidFill>
                  <a:srgbClr val="000000"/>
                </a:solidFill>
              </a:rPr>
              <a:t>.</a:t>
            </a:r>
          </a:p>
          <a:p>
            <a:pPr marL="342900" indent="-342900" algn="l">
              <a:buFont typeface="+mj-lt"/>
              <a:buAutoNum type="arabicPeriod" startAt="3"/>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D3737EAF-CF1E-495D-9010-27E5B67FC1F3}"/>
              </a:ext>
            </a:extLst>
          </p:cNvPr>
          <p:cNvPicPr>
            <a:picLocks noChangeAspect="1"/>
          </p:cNvPicPr>
          <p:nvPr/>
        </p:nvPicPr>
        <p:blipFill>
          <a:blip r:embed="rId3"/>
          <a:stretch>
            <a:fillRect/>
          </a:stretch>
        </p:blipFill>
        <p:spPr>
          <a:xfrm>
            <a:off x="4524507" y="717540"/>
            <a:ext cx="4496063" cy="861013"/>
          </a:xfrm>
          <a:prstGeom prst="rect">
            <a:avLst/>
          </a:prstGeom>
        </p:spPr>
      </p:pic>
      <p:pic>
        <p:nvPicPr>
          <p:cNvPr id="7" name="Picture 6">
            <a:extLst>
              <a:ext uri="{FF2B5EF4-FFF2-40B4-BE49-F238E27FC236}">
                <a16:creationId xmlns:a16="http://schemas.microsoft.com/office/drawing/2014/main" id="{82F40A30-1D8D-4276-928F-AC0BFC672692}"/>
              </a:ext>
            </a:extLst>
          </p:cNvPr>
          <p:cNvPicPr>
            <a:picLocks noChangeAspect="1"/>
          </p:cNvPicPr>
          <p:nvPr/>
        </p:nvPicPr>
        <p:blipFill>
          <a:blip r:embed="rId4"/>
          <a:stretch>
            <a:fillRect/>
          </a:stretch>
        </p:blipFill>
        <p:spPr>
          <a:xfrm>
            <a:off x="4524505" y="2028928"/>
            <a:ext cx="4496064" cy="1609635"/>
          </a:xfrm>
          <a:prstGeom prst="rect">
            <a:avLst/>
          </a:prstGeom>
        </p:spPr>
      </p:pic>
    </p:spTree>
    <p:extLst>
      <p:ext uri="{BB962C8B-B14F-4D97-AF65-F5344CB8AC3E}">
        <p14:creationId xmlns:p14="http://schemas.microsoft.com/office/powerpoint/2010/main" val="41416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Configurar um escopo DHCP (Continuação)</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3" y="731837"/>
            <a:ext cx="3939682" cy="3392422"/>
          </a:xfrm>
        </p:spPr>
        <p:txBody>
          <a:bodyPr/>
          <a:lstStyle/>
          <a:p>
            <a:pPr marL="342900" indent="-342900" algn="l" rtl="0">
              <a:buFont typeface="+mj-lt"/>
              <a:buAutoNum type="arabicPeriod" startAt="5"/>
            </a:pPr>
            <a:r>
              <a:rPr lang="pt-BR" sz="1600" b="1">
                <a:solidFill>
                  <a:srgbClr val="000000"/>
                </a:solidFill>
              </a:rPr>
              <a:t>Verifique o escopo de ativação do DHCP: </a:t>
            </a:r>
            <a:r>
              <a:rPr lang="pt-BR" sz="1600">
                <a:solidFill>
                  <a:srgbClr val="000000"/>
                </a:solidFill>
              </a:rPr>
              <a:t>O administrador da rede é retornado à página Escopos do </a:t>
            </a:r>
            <a:r>
              <a:rPr lang="pt-BR" sz="1600" b="1">
                <a:solidFill>
                  <a:srgbClr val="000000"/>
                </a:solidFill>
              </a:rPr>
              <a:t>DHCP</a:t>
            </a:r>
            <a:r>
              <a:rPr lang="pt-BR" sz="1600">
                <a:solidFill>
                  <a:srgbClr val="000000"/>
                </a:solidFill>
              </a:rPr>
              <a:t> e pode verificar se o escopo está pronto para ser alocado a uma nova WLAN.</a:t>
            </a:r>
          </a:p>
          <a:p>
            <a:pPr marL="0" indent="0" algn="l"/>
            <a:endParaRPr lang="en-US" sz="1600" dirty="0">
              <a:solidFill>
                <a:srgbClr val="000000"/>
              </a:solidFill>
            </a:endParaRPr>
          </a:p>
        </p:txBody>
      </p:sp>
      <p:pic>
        <p:nvPicPr>
          <p:cNvPr id="7" name="Picture 6">
            <a:extLst>
              <a:ext uri="{FF2B5EF4-FFF2-40B4-BE49-F238E27FC236}">
                <a16:creationId xmlns:a16="http://schemas.microsoft.com/office/drawing/2014/main" id="{37DAEC89-0E2A-4EAA-85E1-769AC98C2933}"/>
              </a:ext>
            </a:extLst>
          </p:cNvPr>
          <p:cNvPicPr>
            <a:picLocks noChangeAspect="1"/>
          </p:cNvPicPr>
          <p:nvPr/>
        </p:nvPicPr>
        <p:blipFill>
          <a:blip r:embed="rId3"/>
          <a:stretch>
            <a:fillRect/>
          </a:stretch>
        </p:blipFill>
        <p:spPr>
          <a:xfrm>
            <a:off x="4531191" y="718122"/>
            <a:ext cx="4483340" cy="1323513"/>
          </a:xfrm>
          <a:prstGeom prst="rect">
            <a:avLst/>
          </a:prstGeom>
        </p:spPr>
      </p:pic>
    </p:spTree>
    <p:extLst>
      <p:ext uri="{BB962C8B-B14F-4D97-AF65-F5344CB8AC3E}">
        <p14:creationId xmlns:p14="http://schemas.microsoft.com/office/powerpoint/2010/main" val="4147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Vídeo -Configurar uma WLAN corporativa WPA2</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Este vídeo aborda o seguinte:</a:t>
            </a:r>
          </a:p>
          <a:p>
            <a:pPr marL="285750" indent="-285750" algn="l" rtl="0">
              <a:buFont typeface="Arial" panose="020B0604020202020204" pitchFamily="34" charset="0"/>
              <a:buChar char="•"/>
            </a:pPr>
            <a:r>
              <a:rPr lang="pt-BR" sz="1400">
                <a:solidFill>
                  <a:srgbClr val="000000"/>
                </a:solidFill>
              </a:rPr>
              <a:t>Revise a topologia</a:t>
            </a:r>
          </a:p>
          <a:p>
            <a:pPr marL="285750" indent="-285750" algn="l" rtl="0">
              <a:buFont typeface="Arial" panose="020B0604020202020204" pitchFamily="34" charset="0"/>
              <a:buChar char="•"/>
            </a:pPr>
            <a:r>
              <a:rPr lang="pt-BR" sz="1400">
                <a:solidFill>
                  <a:srgbClr val="000000"/>
                </a:solidFill>
              </a:rPr>
              <a:t>Crie uma nova WLAN.</a:t>
            </a:r>
          </a:p>
          <a:p>
            <a:pPr marL="285750" indent="-285750" algn="l" rtl="0">
              <a:buFont typeface="Arial" panose="020B0604020202020204" pitchFamily="34" charset="0"/>
              <a:buChar char="•"/>
            </a:pPr>
            <a:r>
              <a:rPr lang="pt-BR" sz="1400">
                <a:solidFill>
                  <a:srgbClr val="000000"/>
                </a:solidFill>
              </a:rPr>
              <a:t>Configure o WLC para usar um servidor RADIUS.</a:t>
            </a:r>
          </a:p>
          <a:p>
            <a:pPr marL="285750" indent="-285750" algn="l" rtl="0">
              <a:buFont typeface="Arial" panose="020B0604020202020204" pitchFamily="34" charset="0"/>
              <a:buChar char="•"/>
            </a:pPr>
            <a:r>
              <a:rPr lang="pt-BR" sz="1400">
                <a:solidFill>
                  <a:srgbClr val="000000"/>
                </a:solidFill>
              </a:rPr>
              <a:t>Proteja uma WLAN com o WPA2-Enterprise.</a:t>
            </a:r>
          </a:p>
          <a:p>
            <a:pPr marL="285750" indent="-285750" algn="l" rtl="0">
              <a:buFont typeface="Arial" panose="020B0604020202020204" pitchFamily="34" charset="0"/>
              <a:buChar char="•"/>
            </a:pPr>
            <a:r>
              <a:rPr lang="pt-BR" sz="1400">
                <a:solidFill>
                  <a:srgbClr val="000000"/>
                </a:solidFill>
              </a:rPr>
              <a:t>Verifique a segurança WPA2-Enterprise</a:t>
            </a:r>
          </a:p>
        </p:txBody>
      </p:sp>
    </p:spTree>
    <p:extLst>
      <p:ext uri="{BB962C8B-B14F-4D97-AF65-F5344CB8AC3E}">
        <p14:creationId xmlns:p14="http://schemas.microsoft.com/office/powerpoint/2010/main" val="271423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Vídeo -Configurar uma WLAN corporativa WPA2</a:t>
            </a:r>
          </a:p>
        </p:txBody>
      </p:sp>
      <p:sp>
        <p:nvSpPr>
          <p:cNvPr id="5" name="Content Placeholder 4">
            <a:extLst>
              <a:ext uri="{FF2B5EF4-FFF2-40B4-BE49-F238E27FC236}">
                <a16:creationId xmlns:a16="http://schemas.microsoft.com/office/drawing/2014/main" id="{CB74077E-84FF-4B2F-948F-9A796DD53A24}"/>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Por padrão, todas as novas WLANs criadas no WLC usarão o WPA2 com Advanced Encryption System (AES). </a:t>
            </a:r>
          </a:p>
          <a:p>
            <a:pPr marL="285750" indent="-285750" algn="l" rtl="0">
              <a:buFont typeface="Arial" panose="020B0604020202020204" pitchFamily="34" charset="0"/>
              <a:buChar char="•"/>
            </a:pPr>
            <a:r>
              <a:rPr lang="pt-BR" sz="1400">
                <a:solidFill>
                  <a:srgbClr val="000000"/>
                </a:solidFill>
              </a:rPr>
              <a:t>802.1X é o protocolo de gerenciamento de chaves padrão usado para se comunicar com o servidor RADIUS.</a:t>
            </a:r>
          </a:p>
          <a:p>
            <a:pPr marL="285750" indent="-285750" algn="l" rtl="0">
              <a:buFont typeface="Arial" panose="020B0604020202020204" pitchFamily="34" charset="0"/>
              <a:buChar char="•"/>
            </a:pPr>
            <a:r>
              <a:rPr lang="pt-BR" sz="1400">
                <a:solidFill>
                  <a:srgbClr val="000000"/>
                </a:solidFill>
              </a:rPr>
              <a:t>Em seguida, crie uma nova WLAN para usar a interface </a:t>
            </a:r>
            <a:r>
              <a:rPr lang="pt-BR" sz="1400" b="1">
                <a:solidFill>
                  <a:srgbClr val="000000"/>
                </a:solidFill>
              </a:rPr>
              <a:t>vlan5</a:t>
            </a:r>
            <a:r>
              <a:rPr lang="pt-BR" sz="1400">
                <a:solidFill>
                  <a:srgbClr val="000000"/>
                </a:solidFill>
              </a:rPr>
              <a:t>.</a:t>
            </a:r>
          </a:p>
          <a:p>
            <a:pPr marL="0" indent="0" algn="l"/>
            <a:endParaRPr lang="en-US" sz="1600" dirty="0">
              <a:solidFill>
                <a:srgbClr val="000000"/>
              </a:solidFill>
            </a:endParaRPr>
          </a:p>
          <a:p>
            <a:pPr marL="0" indent="0" algn="l" rtl="0"/>
            <a:r>
              <a:rPr lang="pt-BR" sz="1600">
                <a:solidFill>
                  <a:srgbClr val="000000"/>
                </a:solidFill>
              </a:rPr>
              <a:t>Configirando uma nova WLAN na WLC inclui as seguintes etapas:</a:t>
            </a:r>
          </a:p>
          <a:p>
            <a:pPr marL="415985" lvl="1" indent="-342900" rtl="0">
              <a:buFont typeface="+mj-lt"/>
              <a:buAutoNum type="arabicPeriod"/>
            </a:pPr>
            <a:r>
              <a:rPr lang="pt-BR">
                <a:solidFill>
                  <a:srgbClr val="000000"/>
                </a:solidFill>
              </a:rPr>
              <a:t>Criar uma nova WLAN.</a:t>
            </a:r>
          </a:p>
          <a:p>
            <a:pPr marL="415985" lvl="1" indent="-342900" rtl="0">
              <a:buFont typeface="+mj-lt"/>
              <a:buAutoNum type="arabicPeriod"/>
            </a:pPr>
            <a:r>
              <a:rPr lang="pt-BR">
                <a:solidFill>
                  <a:srgbClr val="000000"/>
                </a:solidFill>
              </a:rPr>
              <a:t>Configure o nome e SSID da WLAN</a:t>
            </a:r>
          </a:p>
          <a:p>
            <a:pPr marL="415985" lvl="1" indent="-342900" rtl="0">
              <a:buFont typeface="+mj-lt"/>
              <a:buAutoNum type="arabicPeriod"/>
            </a:pPr>
            <a:r>
              <a:rPr lang="pt-BR">
                <a:solidFill>
                  <a:srgbClr val="000000"/>
                </a:solidFill>
              </a:rPr>
              <a:t>Habilite a WLAN para VLAN 5.</a:t>
            </a:r>
          </a:p>
          <a:p>
            <a:pPr marL="415985" lvl="1" indent="-342900" rtl="0">
              <a:buFont typeface="+mj-lt"/>
              <a:buAutoNum type="arabicPeriod"/>
            </a:pPr>
            <a:r>
              <a:rPr lang="pt-BR">
                <a:solidFill>
                  <a:srgbClr val="000000"/>
                </a:solidFill>
              </a:rPr>
              <a:t>Verifique os padrões AES e 802.1X.</a:t>
            </a:r>
          </a:p>
          <a:p>
            <a:pPr marL="415985" lvl="1" indent="-342900" rtl="0">
              <a:buFont typeface="+mj-lt"/>
              <a:buAutoNum type="arabicPeriod"/>
            </a:pPr>
            <a:r>
              <a:rPr lang="pt-BR">
                <a:solidFill>
                  <a:srgbClr val="000000"/>
                </a:solidFill>
              </a:rPr>
              <a:t>Configure a segurança da WLAN para usar o servidor RADIUS.</a:t>
            </a:r>
          </a:p>
          <a:p>
            <a:pPr marL="415985" lvl="1" indent="-342900" rtl="0">
              <a:buFont typeface="+mj-lt"/>
              <a:buAutoNum type="arabicPeriod"/>
            </a:pPr>
            <a:r>
              <a:rPr lang="pt-BR">
                <a:solidFill>
                  <a:srgbClr val="000000"/>
                </a:solidFill>
              </a:rPr>
              <a:t>Verifique se a nova WLAN está disponível.</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29008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Vídeo -Configurar uma WLAN corporativa WPA2 (Continuação)</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7"/>
            <a:ext cx="4056529" cy="1801296"/>
          </a:xfrm>
        </p:spPr>
        <p:txBody>
          <a:bodyPr/>
          <a:lstStyle/>
          <a:p>
            <a:pPr marL="342900" indent="-342900" algn="l" rtl="0">
              <a:buFont typeface="+mj-lt"/>
              <a:buAutoNum type="arabicPeriod"/>
            </a:pPr>
            <a:r>
              <a:rPr lang="pt-BR" sz="1600" b="1">
                <a:solidFill>
                  <a:srgbClr val="000000"/>
                </a:solidFill>
              </a:rPr>
              <a:t>Crie uma nova WLAN: </a:t>
            </a:r>
            <a:r>
              <a:rPr lang="pt-BR" sz="1600">
                <a:solidFill>
                  <a:srgbClr val="000000"/>
                </a:solidFill>
              </a:rPr>
              <a:t>clique na guia </a:t>
            </a:r>
            <a:r>
              <a:rPr lang="pt-BR" sz="1600" b="1">
                <a:solidFill>
                  <a:srgbClr val="000000"/>
                </a:solidFill>
              </a:rPr>
              <a:t>WLANs </a:t>
            </a:r>
            <a:r>
              <a:rPr lang="pt-BR" sz="1600">
                <a:solidFill>
                  <a:srgbClr val="000000"/>
                </a:solidFill>
              </a:rPr>
              <a:t>e, em seguida, clique em</a:t>
            </a:r>
            <a:r>
              <a:rPr lang="pt-BR" sz="1600" b="1">
                <a:solidFill>
                  <a:srgbClr val="000000"/>
                </a:solidFill>
              </a:rPr>
              <a:t> Go </a:t>
            </a:r>
            <a:r>
              <a:rPr lang="pt-BR" sz="1600">
                <a:solidFill>
                  <a:srgbClr val="000000"/>
                </a:solidFill>
              </a:rPr>
              <a:t>para criar uma nova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rtl="0">
              <a:buFont typeface="+mj-lt"/>
              <a:buAutoNum type="arabicPeriod"/>
            </a:pPr>
            <a:r>
              <a:rPr lang="pt-BR" sz="1600" b="1">
                <a:solidFill>
                  <a:srgbClr val="000000"/>
                </a:solidFill>
              </a:rPr>
              <a:t>Configure o nome da WLAN e o SSID: </a:t>
            </a:r>
            <a:r>
              <a:rPr lang="pt-BR" sz="1600">
                <a:solidFill>
                  <a:srgbClr val="000000"/>
                </a:solidFill>
              </a:rPr>
              <a:t>digite o nome do perfil e o SSID, escolha um ID</a:t>
            </a:r>
            <a:r>
              <a:rPr lang="pt-BR" sz="1600" b="1">
                <a:solidFill>
                  <a:srgbClr val="000000"/>
                </a:solidFill>
              </a:rPr>
              <a:t> de 5 </a:t>
            </a:r>
            <a:r>
              <a:rPr lang="pt-BR" sz="1600">
                <a:solidFill>
                  <a:srgbClr val="000000"/>
                </a:solidFill>
              </a:rPr>
              <a:t>e clique em</a:t>
            </a:r>
            <a:r>
              <a:rPr lang="pt-BR" sz="1600" b="1">
                <a:solidFill>
                  <a:srgbClr val="000000"/>
                </a:solidFill>
              </a:rPr>
              <a:t> Apply </a:t>
            </a:r>
            <a:r>
              <a:rPr lang="pt-BR" sz="1600">
                <a:solidFill>
                  <a:srgbClr val="000000"/>
                </a:solidFill>
              </a:rPr>
              <a:t>para criar a nova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69D07D63-80EC-47FD-A4EB-9542EFFF7445}"/>
              </a:ext>
            </a:extLst>
          </p:cNvPr>
          <p:cNvPicPr>
            <a:picLocks noChangeAspect="1"/>
          </p:cNvPicPr>
          <p:nvPr/>
        </p:nvPicPr>
        <p:blipFill>
          <a:blip r:embed="rId3"/>
          <a:stretch>
            <a:fillRect/>
          </a:stretch>
        </p:blipFill>
        <p:spPr>
          <a:xfrm>
            <a:off x="4531191" y="718122"/>
            <a:ext cx="4558429" cy="1096889"/>
          </a:xfrm>
          <a:prstGeom prst="rect">
            <a:avLst/>
          </a:prstGeom>
        </p:spPr>
      </p:pic>
      <p:pic>
        <p:nvPicPr>
          <p:cNvPr id="7" name="Picture 6">
            <a:extLst>
              <a:ext uri="{FF2B5EF4-FFF2-40B4-BE49-F238E27FC236}">
                <a16:creationId xmlns:a16="http://schemas.microsoft.com/office/drawing/2014/main" id="{2088388C-4009-4727-B175-D1B1B22DE8E7}"/>
              </a:ext>
            </a:extLst>
          </p:cNvPr>
          <p:cNvPicPr>
            <a:picLocks noChangeAspect="1"/>
          </p:cNvPicPr>
          <p:nvPr/>
        </p:nvPicPr>
        <p:blipFill>
          <a:blip r:embed="rId4"/>
          <a:stretch>
            <a:fillRect/>
          </a:stretch>
        </p:blipFill>
        <p:spPr>
          <a:xfrm>
            <a:off x="4587586" y="2408008"/>
            <a:ext cx="4531189" cy="1066809"/>
          </a:xfrm>
          <a:prstGeom prst="rect">
            <a:avLst/>
          </a:prstGeom>
        </p:spPr>
      </p:pic>
    </p:spTree>
    <p:extLst>
      <p:ext uri="{BB962C8B-B14F-4D97-AF65-F5344CB8AC3E}">
        <p14:creationId xmlns:p14="http://schemas.microsoft.com/office/powerpoint/2010/main" val="10976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Vídeo -Configurar uma WLAN corporativa WPA2 (Continuação)</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8"/>
            <a:ext cx="4092907" cy="1913750"/>
          </a:xfrm>
        </p:spPr>
        <p:txBody>
          <a:bodyPr/>
          <a:lstStyle/>
          <a:p>
            <a:pPr marL="342900" indent="-342900" algn="l" rtl="0">
              <a:buFont typeface="+mj-lt"/>
              <a:buAutoNum type="arabicPeriod" startAt="3"/>
            </a:pPr>
            <a:r>
              <a:rPr lang="pt-BR" sz="1600" b="1">
                <a:solidFill>
                  <a:srgbClr val="000000"/>
                </a:solidFill>
              </a:rPr>
              <a:t>Habilite a WLAN para a VLAN 5: </a:t>
            </a:r>
            <a:r>
              <a:rPr lang="pt-BR" sz="1600">
                <a:solidFill>
                  <a:srgbClr val="000000"/>
                </a:solidFill>
              </a:rPr>
              <a:t>Uma vez que a WLAN, altere o status para</a:t>
            </a:r>
            <a:r>
              <a:rPr lang="pt-BR" sz="1600" b="1">
                <a:solidFill>
                  <a:srgbClr val="000000"/>
                </a:solidFill>
              </a:rPr>
              <a:t> Enabled</a:t>
            </a:r>
            <a:r>
              <a:rPr lang="pt-BR" sz="1600">
                <a:solidFill>
                  <a:srgbClr val="000000"/>
                </a:solidFill>
              </a:rPr>
              <a:t>, escolha</a:t>
            </a:r>
            <a:r>
              <a:rPr lang="pt-BR" sz="1600" b="1">
                <a:solidFill>
                  <a:srgbClr val="000000"/>
                </a:solidFill>
              </a:rPr>
              <a:t> vlan5 </a:t>
            </a:r>
            <a:r>
              <a:rPr lang="pt-BR" sz="1600">
                <a:solidFill>
                  <a:srgbClr val="000000"/>
                </a:solidFill>
              </a:rPr>
              <a:t>na lista suspensa Interface/Interface Groups(G) e clique em </a:t>
            </a:r>
            <a:r>
              <a:rPr lang="pt-BR" sz="1600" b="1">
                <a:solidFill>
                  <a:srgbClr val="000000"/>
                </a:solidFill>
              </a:rPr>
              <a:t>Apply </a:t>
            </a:r>
            <a:r>
              <a:rPr lang="pt-BR" sz="1600">
                <a:solidFill>
                  <a:srgbClr val="000000"/>
                </a:solidFill>
              </a:rPr>
              <a:t>e clique em</a:t>
            </a:r>
            <a:r>
              <a:rPr lang="pt-BR" sz="1600" b="1">
                <a:solidFill>
                  <a:srgbClr val="000000"/>
                </a:solidFill>
              </a:rPr>
              <a:t> OK </a:t>
            </a:r>
            <a:r>
              <a:rPr lang="pt-BR" sz="1600">
                <a:solidFill>
                  <a:srgbClr val="000000"/>
                </a:solidFill>
              </a:rPr>
              <a:t>para aceitar a mensagem pop-up.</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b="1" dirty="0">
              <a:solidFill>
                <a:srgbClr val="000000"/>
              </a:solidFill>
            </a:endParaRPr>
          </a:p>
          <a:p>
            <a:pPr marL="342900" indent="-342900" algn="l" rtl="0">
              <a:buFont typeface="+mj-lt"/>
              <a:buAutoNum type="arabicPeriod" startAt="3"/>
            </a:pPr>
            <a:r>
              <a:rPr lang="pt-BR" sz="1600" b="1">
                <a:solidFill>
                  <a:srgbClr val="000000"/>
                </a:solidFill>
              </a:rPr>
              <a:t>Verifique os padrões AES e 802.1X: </a:t>
            </a:r>
            <a:r>
              <a:rPr lang="pt-BR" sz="1600">
                <a:solidFill>
                  <a:srgbClr val="000000"/>
                </a:solidFill>
              </a:rPr>
              <a:t>Clique na guia</a:t>
            </a:r>
            <a:r>
              <a:rPr lang="pt-BR" sz="1600" b="1">
                <a:solidFill>
                  <a:srgbClr val="000000"/>
                </a:solidFill>
              </a:rPr>
              <a:t> Security </a:t>
            </a:r>
            <a:r>
              <a:rPr lang="pt-BR" sz="1600">
                <a:solidFill>
                  <a:srgbClr val="000000"/>
                </a:solidFill>
              </a:rPr>
              <a:t>para exibir a configuração de segurança padrão da nova WLAN.</a:t>
            </a:r>
            <a:r>
              <a:rPr lang="pt-BR" sz="1600" b="1">
                <a:solidFill>
                  <a:srgbClr val="000000"/>
                </a:solidFill>
              </a:rPr>
              <a:t> </a:t>
            </a:r>
          </a:p>
          <a:p>
            <a:pPr marL="0" indent="0" algn="l"/>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p:txBody>
      </p:sp>
      <p:pic>
        <p:nvPicPr>
          <p:cNvPr id="6" name="Picture 5">
            <a:extLst>
              <a:ext uri="{FF2B5EF4-FFF2-40B4-BE49-F238E27FC236}">
                <a16:creationId xmlns:a16="http://schemas.microsoft.com/office/drawing/2014/main" id="{4E8A6368-6F01-410F-B4A6-1DA34E5FCDE1}"/>
              </a:ext>
            </a:extLst>
          </p:cNvPr>
          <p:cNvPicPr>
            <a:picLocks noChangeAspect="1"/>
          </p:cNvPicPr>
          <p:nvPr/>
        </p:nvPicPr>
        <p:blipFill>
          <a:blip r:embed="rId3"/>
          <a:stretch>
            <a:fillRect/>
          </a:stretch>
        </p:blipFill>
        <p:spPr>
          <a:xfrm>
            <a:off x="4567569" y="673980"/>
            <a:ext cx="4538955" cy="1913751"/>
          </a:xfrm>
          <a:prstGeom prst="rect">
            <a:avLst/>
          </a:prstGeom>
        </p:spPr>
      </p:pic>
      <p:pic>
        <p:nvPicPr>
          <p:cNvPr id="7" name="Picture 6">
            <a:extLst>
              <a:ext uri="{FF2B5EF4-FFF2-40B4-BE49-F238E27FC236}">
                <a16:creationId xmlns:a16="http://schemas.microsoft.com/office/drawing/2014/main" id="{3A0D003A-CD1B-4E4C-9D74-5A5E0BAE545F}"/>
              </a:ext>
            </a:extLst>
          </p:cNvPr>
          <p:cNvPicPr>
            <a:picLocks noChangeAspect="1"/>
          </p:cNvPicPr>
          <p:nvPr/>
        </p:nvPicPr>
        <p:blipFill>
          <a:blip r:embed="rId4"/>
          <a:stretch>
            <a:fillRect/>
          </a:stretch>
        </p:blipFill>
        <p:spPr>
          <a:xfrm>
            <a:off x="4567569" y="2678518"/>
            <a:ext cx="4488428" cy="2213548"/>
          </a:xfrm>
          <a:prstGeom prst="rect">
            <a:avLst/>
          </a:prstGeom>
        </p:spPr>
      </p:pic>
    </p:spTree>
    <p:extLst>
      <p:ext uri="{BB962C8B-B14F-4D97-AF65-F5344CB8AC3E}">
        <p14:creationId xmlns:p14="http://schemas.microsoft.com/office/powerpoint/2010/main" val="333310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Configurar uma WLAN corporativa WPA2 no WLC</a:t>
            </a:r>
            <a:br>
              <a:rPr lang="en-US" dirty="0"/>
            </a:br>
            <a:r>
              <a:rPr lang="pt-BR" sz="2400"/>
              <a:t>Vídeo -Configurar uma WLAN corporativa WPA2 (Continuação)</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3" y="731838"/>
            <a:ext cx="3990132" cy="1839912"/>
          </a:xfrm>
        </p:spPr>
        <p:txBody>
          <a:bodyPr/>
          <a:lstStyle/>
          <a:p>
            <a:pPr marL="342900" indent="-342900" algn="l" rtl="0">
              <a:buFont typeface="+mj-lt"/>
              <a:buAutoNum type="arabicPeriod" startAt="5"/>
            </a:pPr>
            <a:r>
              <a:rPr lang="pt-BR" sz="1600" b="1">
                <a:solidFill>
                  <a:srgbClr val="000000"/>
                </a:solidFill>
              </a:rPr>
              <a:t>Configure o servidor RADIUS: </a:t>
            </a:r>
            <a:r>
              <a:rPr lang="pt-BR" sz="1600">
                <a:solidFill>
                  <a:srgbClr val="000000"/>
                </a:solidFill>
              </a:rPr>
              <a:t>Para selecionar o servidor RADIUS que será usado para autenticar os usuários da WLAN, clique na</a:t>
            </a:r>
            <a:r>
              <a:rPr lang="pt-BR" sz="1600" b="1">
                <a:solidFill>
                  <a:srgbClr val="000000"/>
                </a:solidFill>
              </a:rPr>
              <a:t> aba </a:t>
            </a:r>
            <a:r>
              <a:rPr lang="pt-BR" sz="1600">
                <a:solidFill>
                  <a:srgbClr val="000000"/>
                </a:solidFill>
              </a:rPr>
              <a:t>AAA Servers, na caixa suspensa, selecione o servidor RADIUS configurado anteriormente no WLC e </a:t>
            </a:r>
            <a:r>
              <a:rPr lang="pt-BR" sz="1600" b="1">
                <a:solidFill>
                  <a:srgbClr val="000000"/>
                </a:solidFill>
              </a:rPr>
              <a:t> aplique </a:t>
            </a:r>
            <a:r>
              <a:rPr lang="pt-BR" sz="1600">
                <a:solidFill>
                  <a:srgbClr val="000000"/>
                </a:solidFill>
              </a:rPr>
              <a:t>as alterações.</a:t>
            </a:r>
          </a:p>
          <a:p>
            <a:pPr marL="342900" indent="-342900" algn="l">
              <a:buFont typeface="+mj-lt"/>
              <a:buAutoNum type="arabicPeriod" startAt="5"/>
            </a:pPr>
            <a:endParaRPr lang="en-US" sz="1600" dirty="0">
              <a:solidFill>
                <a:srgbClr val="000000"/>
              </a:solidFill>
            </a:endParaRPr>
          </a:p>
          <a:p>
            <a:pPr marL="342900" indent="-342900" algn="l" rtl="0">
              <a:buFont typeface="+mj-lt"/>
              <a:buAutoNum type="arabicPeriod" startAt="6"/>
            </a:pPr>
            <a:r>
              <a:rPr lang="pt-BR" sz="1600" b="1">
                <a:solidFill>
                  <a:srgbClr val="000000"/>
                </a:solidFill>
              </a:rPr>
              <a:t>Verifique se a nova WLAN está disponível: </a:t>
            </a:r>
            <a:r>
              <a:rPr lang="pt-BR" sz="1600">
                <a:solidFill>
                  <a:srgbClr val="000000"/>
                </a:solidFill>
              </a:rPr>
              <a:t>Para verificar se a nova WLAN está listada e ativada, clique no </a:t>
            </a:r>
            <a:r>
              <a:rPr lang="pt-BR" sz="1600" b="1">
                <a:solidFill>
                  <a:srgbClr val="000000"/>
                </a:solidFill>
              </a:rPr>
              <a:t>submenu </a:t>
            </a:r>
            <a:r>
              <a:rPr lang="pt-BR" sz="1600">
                <a:solidFill>
                  <a:srgbClr val="000000"/>
                </a:solidFill>
              </a:rPr>
              <a:t>WLANs</a:t>
            </a:r>
            <a:r>
              <a:rPr lang="pt-BR" sz="1600" b="1">
                <a:solidFill>
                  <a:srgbClr val="000000"/>
                </a:solidFill>
              </a:rPr>
              <a:t>.</a:t>
            </a:r>
          </a:p>
        </p:txBody>
      </p:sp>
      <p:pic>
        <p:nvPicPr>
          <p:cNvPr id="6" name="Picture 5">
            <a:extLst>
              <a:ext uri="{FF2B5EF4-FFF2-40B4-BE49-F238E27FC236}">
                <a16:creationId xmlns:a16="http://schemas.microsoft.com/office/drawing/2014/main" id="{E86ED0FB-7D8D-4147-869C-1C0F66020A0C}"/>
              </a:ext>
            </a:extLst>
          </p:cNvPr>
          <p:cNvPicPr>
            <a:picLocks noChangeAspect="1"/>
          </p:cNvPicPr>
          <p:nvPr/>
        </p:nvPicPr>
        <p:blipFill>
          <a:blip r:embed="rId3"/>
          <a:stretch>
            <a:fillRect/>
          </a:stretch>
        </p:blipFill>
        <p:spPr>
          <a:xfrm>
            <a:off x="4544465" y="680406"/>
            <a:ext cx="4582927" cy="2027063"/>
          </a:xfrm>
          <a:prstGeom prst="rect">
            <a:avLst/>
          </a:prstGeom>
        </p:spPr>
      </p:pic>
      <p:pic>
        <p:nvPicPr>
          <p:cNvPr id="7" name="Picture 6">
            <a:extLst>
              <a:ext uri="{FF2B5EF4-FFF2-40B4-BE49-F238E27FC236}">
                <a16:creationId xmlns:a16="http://schemas.microsoft.com/office/drawing/2014/main" id="{19CF0D25-40CA-4A3C-A5AA-91992AFC8AEE}"/>
              </a:ext>
            </a:extLst>
          </p:cNvPr>
          <p:cNvPicPr>
            <a:picLocks noChangeAspect="1"/>
          </p:cNvPicPr>
          <p:nvPr/>
        </p:nvPicPr>
        <p:blipFill>
          <a:blip r:embed="rId4"/>
          <a:stretch>
            <a:fillRect/>
          </a:stretch>
        </p:blipFill>
        <p:spPr>
          <a:xfrm>
            <a:off x="4544465" y="2991647"/>
            <a:ext cx="4572000" cy="1101487"/>
          </a:xfrm>
          <a:prstGeom prst="rect">
            <a:avLst/>
          </a:prstGeom>
        </p:spPr>
      </p:pic>
    </p:spTree>
    <p:extLst>
      <p:ext uri="{BB962C8B-B14F-4D97-AF65-F5344CB8AC3E}">
        <p14:creationId xmlns:p14="http://schemas.microsoft.com/office/powerpoint/2010/main" val="15592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pt-BR"/>
              <a:t>Module 13: Activities</a:t>
            </a:r>
          </a:p>
        </p:txBody>
      </p:sp>
      <p:sp>
        <p:nvSpPr>
          <p:cNvPr id="6147" name="Rectangle 34"/>
          <p:cNvSpPr>
            <a:spLocks noGrp="1" noChangeArrowheads="1"/>
          </p:cNvSpPr>
          <p:nvPr>
            <p:ph idx="1"/>
          </p:nvPr>
        </p:nvSpPr>
        <p:spPr>
          <a:xfrm>
            <a:off x="144065" y="733629"/>
            <a:ext cx="8695135" cy="348414"/>
          </a:xfrm>
        </p:spPr>
        <p:txBody>
          <a:bodyPr/>
          <a:lstStyle/>
          <a:p>
            <a:pPr marL="0" indent="0" rtl="0">
              <a:spcBef>
                <a:spcPct val="30000"/>
              </a:spcBef>
              <a:buNone/>
            </a:pPr>
            <a:r>
              <a:rPr lang="pt-BR"/>
              <a:t>What activities are associated with this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769193880"/>
              </p:ext>
            </p:extLst>
          </p:nvPr>
        </p:nvGraphicFramePr>
        <p:xfrm>
          <a:off x="455999" y="1082042"/>
          <a:ext cx="8229418" cy="3458490"/>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pt-B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t>Activity Type</a:t>
                      </a:r>
                    </a:p>
                  </a:txBody>
                  <a:tcPr marL="68580" marR="68580" marT="34290" marB="34290" anchor="ctr"/>
                </a:tc>
                <a:tc>
                  <a:txBody>
                    <a:bodyPr/>
                    <a:lstStyle/>
                    <a:p>
                      <a:pPr rtl="0"/>
                      <a:r>
                        <a:rPr lang="pt-BR" sz="1200"/>
                        <a:t>Activity Name</a:t>
                      </a:r>
                    </a:p>
                  </a:txBody>
                  <a:tcPr marL="68580" marR="68580" marT="34290" marB="34290" anchor="ctr"/>
                </a:tc>
                <a:tc>
                  <a:txBody>
                    <a:bodyPr/>
                    <a:lstStyle/>
                    <a:p>
                      <a:pPr rtl="0"/>
                      <a:r>
                        <a:rPr lang="pt-BR" sz="120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pt-BR" sz="1100">
                          <a:solidFill>
                            <a:srgbClr val="000000"/>
                          </a:solidFill>
                        </a:rPr>
                        <a:t>13.1.1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solidFill>
                            <a:srgbClr val="000000"/>
                          </a:solidFill>
                        </a:rPr>
                        <a:t>Video</a:t>
                      </a:r>
                    </a:p>
                  </a:txBody>
                  <a:tcPr marL="68580" marR="68580" marT="34290" marB="34290" anchor="ctr"/>
                </a:tc>
                <a:tc>
                  <a:txBody>
                    <a:bodyPr/>
                    <a:lstStyle/>
                    <a:p>
                      <a:pPr rtl="0"/>
                      <a:r>
                        <a:rPr lang="pt-BR" sz="1100">
                          <a:solidFill>
                            <a:srgbClr val="000000"/>
                          </a:solidFill>
                        </a:rPr>
                        <a:t>Configure a Wireless Network</a:t>
                      </a:r>
                    </a:p>
                  </a:txBody>
                  <a:tcPr marL="68580" marR="68580" marT="34290" marB="34290" anchor="ctr"/>
                </a:tc>
                <a:tc>
                  <a:txBody>
                    <a:bodyPr/>
                    <a:lstStyle/>
                    <a:p>
                      <a:pPr rtl="0"/>
                      <a:r>
                        <a:rPr lang="pt-BR" sz="1100">
                          <a:solidFill>
                            <a:srgbClr val="000000"/>
                          </a:solidFill>
                        </a:rPr>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pt-BR" sz="1100">
                          <a:solidFill>
                            <a:srgbClr val="000000"/>
                          </a:solidFill>
                        </a:rPr>
                        <a:t>13.1.10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solidFill>
                            <a:srgbClr val="000000"/>
                          </a:solidFill>
                        </a:rPr>
                        <a:t>Packet Tracer</a:t>
                      </a:r>
                    </a:p>
                  </a:txBody>
                  <a:tcPr marL="68580" marR="68580" marT="34290" marB="34290" anchor="ctr"/>
                </a:tc>
                <a:tc>
                  <a:txBody>
                    <a:bodyPr/>
                    <a:lstStyle/>
                    <a:p>
                      <a:pPr rtl="0"/>
                      <a:r>
                        <a:rPr lang="pt-BR" sz="1100">
                          <a:solidFill>
                            <a:srgbClr val="000000"/>
                          </a:solidFill>
                        </a:rPr>
                        <a:t>Configure a Wireless Network</a:t>
                      </a:r>
                    </a:p>
                  </a:txBody>
                  <a:tcPr marL="68580" marR="68580" marT="34290" marB="34290" anchor="ctr"/>
                </a:tc>
                <a:tc>
                  <a:txBody>
                    <a:bodyPr/>
                    <a:lstStyle/>
                    <a:p>
                      <a:pPr rtl="0"/>
                      <a:r>
                        <a:rPr lang="pt-BR" sz="1100">
                          <a:solidFill>
                            <a:srgbClr val="000000"/>
                          </a:solidFill>
                        </a:rPr>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pt-BR" sz="1100">
                          <a:solidFill>
                            <a:srgbClr val="000000"/>
                          </a:solidFill>
                        </a:rPr>
                        <a:t>13.1.11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Configure a Wireless Network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solidFill>
                            <a:srgbClr val="000000"/>
                          </a:solidFill>
                          <a:effectLst/>
                          <a:uLnTx/>
                          <a:uFillTx/>
                        </a:rPr>
                        <a:t>Recommended</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pt-BR" sz="1100">
                          <a:solidFill>
                            <a:srgbClr val="000000"/>
                          </a:solidFill>
                        </a:rPr>
                        <a:t>13.2.1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Configure a Basic WLAN on the WLC</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solidFill>
                            <a:srgbClr val="000000"/>
                          </a:solidFill>
                          <a:effectLst/>
                          <a:uLnTx/>
                          <a:uFillTx/>
                        </a:rPr>
                        <a:t>Recommended</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pt-BR" sz="1100">
                          <a:solidFill>
                            <a:srgbClr val="000000"/>
                          </a:solidFill>
                        </a:rPr>
                        <a:t>13.2.7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Configure a Basic WLAN on the WLC</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solidFill>
                            <a:srgbClr val="000000"/>
                          </a:solidFill>
                          <a:effectLst/>
                          <a:uLnTx/>
                          <a:uFillTx/>
                        </a:rPr>
                        <a:t>Recommended</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pt-BR" sz="1100">
                          <a:solidFill>
                            <a:srgbClr val="000000"/>
                          </a:solidFill>
                        </a:rPr>
                        <a:t>13.3.1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Define an SNMP and RADIUS Server on the WLC</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solidFill>
                            <a:srgbClr val="000000"/>
                          </a:solidFill>
                          <a:effectLst/>
                          <a:uLnTx/>
                          <a:uFillTx/>
                        </a:rPr>
                        <a:t>Recommended</a:t>
                      </a: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pt-BR" sz="1100">
                          <a:solidFill>
                            <a:srgbClr val="000000"/>
                          </a:solidFill>
                        </a:rPr>
                        <a:t>13.3.5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Configure a VLAN for a New WLAN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solidFill>
                            <a:srgbClr val="000000"/>
                          </a:solidFill>
                          <a:effectLst/>
                          <a:uLnTx/>
                          <a:uFillTx/>
                        </a:rPr>
                        <a:t>Recommended</a:t>
                      </a:r>
                    </a:p>
                  </a:txBody>
                  <a:tcPr marL="68580" marR="68580" marT="34290" marB="34290" anchor="ctr"/>
                </a:tc>
                <a:extLst>
                  <a:ext uri="{0D108BD9-81ED-4DB2-BD59-A6C34878D82A}">
                    <a16:rowId xmlns:a16="http://schemas.microsoft.com/office/drawing/2014/main" val="322206681"/>
                  </a:ext>
                </a:extLst>
              </a:tr>
              <a:tr h="350784">
                <a:tc>
                  <a:txBody>
                    <a:bodyPr/>
                    <a:lstStyle/>
                    <a:p>
                      <a:pPr algn="ctr" rtl="0"/>
                      <a:r>
                        <a:rPr lang="pt-BR" sz="1100">
                          <a:solidFill>
                            <a:srgbClr val="000000"/>
                          </a:solidFill>
                        </a:rPr>
                        <a:t>13.3.8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Configure a DHCP Scope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solidFill>
                            <a:srgbClr val="000000"/>
                          </a:solidFill>
                          <a:effectLst/>
                          <a:uLnTx/>
                          <a:uFillTx/>
                        </a:rPr>
                        <a:t>Recommended</a:t>
                      </a:r>
                    </a:p>
                  </a:txBody>
                  <a:tcPr marL="68580" marR="68580" marT="34290" marB="34290" anchor="ctr"/>
                </a:tc>
                <a:extLst>
                  <a:ext uri="{0D108BD9-81ED-4DB2-BD59-A6C34878D82A}">
                    <a16:rowId xmlns:a16="http://schemas.microsoft.com/office/drawing/2014/main" val="3406068602"/>
                  </a:ext>
                </a:extLst>
              </a:tr>
              <a:tr h="350784">
                <a:tc>
                  <a:txBody>
                    <a:bodyPr/>
                    <a:lstStyle/>
                    <a:p>
                      <a:pPr algn="ctr" rtl="0"/>
                      <a:r>
                        <a:rPr lang="pt-BR" sz="1100">
                          <a:solidFill>
                            <a:srgbClr val="000000"/>
                          </a:solidFill>
                        </a:rPr>
                        <a:t>13.3.10</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Configure a WPA2 Enterprise WLAN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a:ln>
                            <a:noFill/>
                          </a:ln>
                          <a:solidFill>
                            <a:srgbClr val="000000"/>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3061023678"/>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5657"/>
            <a:ext cx="8345488" cy="731837"/>
          </a:xfrm>
        </p:spPr>
        <p:txBody>
          <a:bodyPr/>
          <a:lstStyle/>
          <a:p>
            <a:pPr rtl="0"/>
            <a:r>
              <a:rPr lang="pt-BR" sz="1600"/>
              <a:t>Configurar uma WLAN corporativa WPA2 no WLC</a:t>
            </a:r>
            <a:br>
              <a:rPr lang="en-US" dirty="0"/>
            </a:br>
            <a:r>
              <a:rPr lang="pt-BR" sz="2400"/>
              <a:t>Packet Tracer -Configurar uma WLAN corporativa WPA2</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970059"/>
            <a:ext cx="8280057" cy="3451675"/>
          </a:xfrm>
        </p:spPr>
        <p:txBody>
          <a:bodyPr/>
          <a:lstStyle/>
          <a:p>
            <a:pPr marL="0" indent="0" algn="l" rtl="0"/>
            <a:r>
              <a:rPr lang="pt-BR" sz="1600">
                <a:solidFill>
                  <a:srgbClr val="000000"/>
                </a:solidFill>
              </a:rPr>
              <a:t>Nesta atividade do Packet Tracer, você configurará uma nova WLAN em um controlador de LAN sem fio (WLC), incluindo a interface da VLAN que ele usará. Você configurará a WLAN para usar um servidor RADIUS e o WPA2-Enterprise para autenticar usuários. Você também configurará o WLC para usar um servidor SNMP.</a:t>
            </a:r>
          </a:p>
          <a:p>
            <a:pPr marL="285750" indent="-285750" algn="l" rtl="0">
              <a:buFont typeface="Arial" panose="020B0604020202020204" pitchFamily="34" charset="0"/>
              <a:buChar char="•"/>
            </a:pPr>
            <a:r>
              <a:rPr lang="pt-BR" sz="1400">
                <a:solidFill>
                  <a:srgbClr val="000000"/>
                </a:solidFill>
              </a:rPr>
              <a:t>Configure uma nova interface VLAN em uma WLC.</a:t>
            </a:r>
          </a:p>
          <a:p>
            <a:pPr marL="285750" indent="-285750" algn="l" rtl="0">
              <a:buFont typeface="Arial" panose="020B0604020202020204" pitchFamily="34" charset="0"/>
              <a:buChar char="•"/>
            </a:pPr>
            <a:r>
              <a:rPr lang="pt-BR" sz="1400">
                <a:solidFill>
                  <a:srgbClr val="000000"/>
                </a:solidFill>
              </a:rPr>
              <a:t>Configure uma nova WLAN em uma WLC.</a:t>
            </a:r>
          </a:p>
          <a:p>
            <a:pPr marL="285750" indent="-285750" algn="l" rtl="0">
              <a:buFont typeface="Arial" panose="020B0604020202020204" pitchFamily="34" charset="0"/>
              <a:buChar char="•"/>
            </a:pPr>
            <a:r>
              <a:rPr lang="pt-BR" sz="1400">
                <a:solidFill>
                  <a:srgbClr val="000000"/>
                </a:solidFill>
              </a:rPr>
              <a:t>Configure um novo escopo no servidor DHCP interno do WLC.</a:t>
            </a:r>
          </a:p>
          <a:p>
            <a:pPr marL="285750" indent="-285750" algn="l" rtl="0">
              <a:buFont typeface="Arial" panose="020B0604020202020204" pitchFamily="34" charset="0"/>
              <a:buChar char="•"/>
            </a:pPr>
            <a:r>
              <a:rPr lang="pt-BR" sz="1400">
                <a:solidFill>
                  <a:srgbClr val="000000"/>
                </a:solidFill>
              </a:rPr>
              <a:t>Configure o WLC com configurações SNMP.</a:t>
            </a:r>
          </a:p>
          <a:p>
            <a:pPr marL="285750" indent="-285750" algn="l" rtl="0">
              <a:buFont typeface="Arial" panose="020B0604020202020204" pitchFamily="34" charset="0"/>
              <a:buChar char="•"/>
            </a:pPr>
            <a:r>
              <a:rPr lang="pt-BR" sz="1400">
                <a:solidFill>
                  <a:srgbClr val="000000"/>
                </a:solidFill>
              </a:rPr>
              <a:t>Configure o WLC para usar um servidor RADIUS para autenticar usuários WLAN.</a:t>
            </a:r>
          </a:p>
          <a:p>
            <a:pPr marL="285750" indent="-285750" algn="l" rtl="0">
              <a:buFont typeface="Arial" panose="020B0604020202020204" pitchFamily="34" charset="0"/>
              <a:buChar char="•"/>
            </a:pPr>
            <a:r>
              <a:rPr lang="pt-BR" sz="1400">
                <a:solidFill>
                  <a:srgbClr val="000000"/>
                </a:solidFill>
              </a:rPr>
              <a:t>Proteja uma WLAN com o WPA2-Enterprise.</a:t>
            </a:r>
          </a:p>
          <a:p>
            <a:pPr marL="285750" indent="-285750" algn="l" rtl="0">
              <a:buFont typeface="Arial" panose="020B0604020202020204" pitchFamily="34" charset="0"/>
              <a:buChar char="•"/>
            </a:pPr>
            <a:r>
              <a:rPr lang="pt-BR" sz="1400">
                <a:solidFill>
                  <a:srgbClr val="000000"/>
                </a:solidFill>
              </a:rPr>
              <a:t>Conecte hosts ao novo WLC.</a:t>
            </a:r>
          </a:p>
          <a:p>
            <a:pPr marL="285750" indent="-28575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p:txBody>
      </p:sp>
    </p:spTree>
    <p:extLst>
      <p:ext uri="{BB962C8B-B14F-4D97-AF65-F5344CB8AC3E}">
        <p14:creationId xmlns:p14="http://schemas.microsoft.com/office/powerpoint/2010/main" val="27558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pt-BR">
                <a:solidFill>
                  <a:schemeClr val="accent5">
                    <a:lumMod val="40000"/>
                    <a:lumOff val="60000"/>
                  </a:schemeClr>
                </a:solidFill>
              </a:rPr>
              <a:t>13.4 Solucionar problemas de WLAN</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Solucionar problemas de WLAN</a:t>
            </a:r>
            <a:br>
              <a:rPr lang="en-US" dirty="0"/>
            </a:br>
            <a:r>
              <a:rPr lang="pt-BR" sz="2400"/>
              <a:t> Abordagens para solução de problemas</a:t>
            </a:r>
          </a:p>
        </p:txBody>
      </p:sp>
      <p:sp>
        <p:nvSpPr>
          <p:cNvPr id="6" name="Content Placeholder 5">
            <a:extLst>
              <a:ext uri="{FF2B5EF4-FFF2-40B4-BE49-F238E27FC236}">
                <a16:creationId xmlns:a16="http://schemas.microsoft.com/office/drawing/2014/main" id="{AF0D3419-545B-B24A-9B1C-EA3F67EB84C2}"/>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Os problemas de rede podem ser simples ou complexos e podem resultar de uma combinação de problemas de hardware, software e conectividade. </a:t>
            </a:r>
          </a:p>
          <a:p>
            <a:pPr marL="285750" indent="-285750" algn="l" rtl="0">
              <a:buFont typeface="Arial" panose="020B0604020202020204" pitchFamily="34" charset="0"/>
              <a:buChar char="•"/>
            </a:pPr>
            <a:r>
              <a:rPr lang="pt-BR" sz="1400">
                <a:solidFill>
                  <a:srgbClr val="000000"/>
                </a:solidFill>
              </a:rPr>
              <a:t>Os técnicos precisam conseguir analisar o problema e identificar a causa do erro para poderem resolver a falha na rede. </a:t>
            </a:r>
          </a:p>
          <a:p>
            <a:pPr marL="285750" indent="-285750" algn="l" rtl="0">
              <a:buFont typeface="Arial" panose="020B0604020202020204" pitchFamily="34" charset="0"/>
              <a:buChar char="•"/>
            </a:pPr>
            <a:r>
              <a:rPr lang="pt-BR" sz="1400">
                <a:solidFill>
                  <a:srgbClr val="000000"/>
                </a:solidFill>
              </a:rPr>
              <a:t>Esse processo é chamado de solução de problemas.</a:t>
            </a:r>
          </a:p>
          <a:p>
            <a:pPr marL="0" indent="0" algn="l"/>
            <a:endParaRPr lang="en-US" sz="1600" dirty="0">
              <a:solidFill>
                <a:srgbClr val="000000"/>
              </a:solidFill>
            </a:endParaRPr>
          </a:p>
          <a:p>
            <a:pPr marL="0" indent="0" algn="l" rtl="0"/>
            <a:r>
              <a:rPr lang="pt-BR" sz="1600">
                <a:solidFill>
                  <a:srgbClr val="000000"/>
                </a:solidFill>
              </a:rPr>
              <a:t>A identificação e solução de qualquer tipo de problemas de rede deve seguir uma abordagem sistemática. </a:t>
            </a:r>
          </a:p>
          <a:p>
            <a:pPr marL="0" indent="0" algn="l"/>
            <a:endParaRPr lang="en-US" sz="1600" dirty="0">
              <a:solidFill>
                <a:srgbClr val="000000"/>
              </a:solidFill>
            </a:endParaRPr>
          </a:p>
          <a:p>
            <a:pPr marL="0" indent="0" algn="l" rtl="0"/>
            <a:r>
              <a:rPr lang="pt-BR" sz="1600">
                <a:solidFill>
                  <a:srgbClr val="000000"/>
                </a:solidFill>
              </a:rPr>
              <a:t>Uma metodologia comum e eficiente de solução de problemas é baseada no método científico e pode ser dividida nas seis etapas principais mostradas na tabela no próximo slide.</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0693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Solucionar problemas de WLAN</a:t>
            </a:r>
            <a:br>
              <a:rPr lang="en-US" dirty="0"/>
            </a:br>
            <a:r>
              <a:rPr lang="pt-BR" sz="2400"/>
              <a:t> Abordagens para solução de problemas (Continuação)</a:t>
            </a:r>
          </a:p>
        </p:txBody>
      </p:sp>
      <p:graphicFrame>
        <p:nvGraphicFramePr>
          <p:cNvPr id="2" name="Table 3">
            <a:extLst>
              <a:ext uri="{FF2B5EF4-FFF2-40B4-BE49-F238E27FC236}">
                <a16:creationId xmlns:a16="http://schemas.microsoft.com/office/drawing/2014/main" id="{C250B5B8-7192-4B28-A96C-ECC48481D5DA}"/>
              </a:ext>
            </a:extLst>
          </p:cNvPr>
          <p:cNvGraphicFramePr>
            <a:graphicFrameLocks noGrp="1"/>
          </p:cNvGraphicFramePr>
          <p:nvPr>
            <p:extLst>
              <p:ext uri="{D42A27DB-BD31-4B8C-83A1-F6EECF244321}">
                <p14:modId xmlns:p14="http://schemas.microsoft.com/office/powerpoint/2010/main" val="1192897557"/>
              </p:ext>
            </p:extLst>
          </p:nvPr>
        </p:nvGraphicFramePr>
        <p:xfrm>
          <a:off x="474662" y="731837"/>
          <a:ext cx="8194676" cy="4354830"/>
        </p:xfrm>
        <a:graphic>
          <a:graphicData uri="http://schemas.openxmlformats.org/drawingml/2006/table">
            <a:tbl>
              <a:tblPr firstRow="1" bandRow="1">
                <a:tableStyleId>{5C22544A-7EE6-4342-B048-85BDC9FD1C3A}</a:tableStyleId>
              </a:tblPr>
              <a:tblGrid>
                <a:gridCol w="415884">
                  <a:extLst>
                    <a:ext uri="{9D8B030D-6E8A-4147-A177-3AD203B41FA5}">
                      <a16:colId xmlns:a16="http://schemas.microsoft.com/office/drawing/2014/main" val="1172171524"/>
                    </a:ext>
                  </a:extLst>
                </a:gridCol>
                <a:gridCol w="2409245">
                  <a:extLst>
                    <a:ext uri="{9D8B030D-6E8A-4147-A177-3AD203B41FA5}">
                      <a16:colId xmlns:a16="http://schemas.microsoft.com/office/drawing/2014/main" val="3464308579"/>
                    </a:ext>
                  </a:extLst>
                </a:gridCol>
                <a:gridCol w="5369547">
                  <a:extLst>
                    <a:ext uri="{9D8B030D-6E8A-4147-A177-3AD203B41FA5}">
                      <a16:colId xmlns:a16="http://schemas.microsoft.com/office/drawing/2014/main" val="182078566"/>
                    </a:ext>
                  </a:extLst>
                </a:gridCol>
              </a:tblGrid>
              <a:tr h="377956">
                <a:tc>
                  <a:txBody>
                    <a:bodyPr/>
                    <a:lstStyle/>
                    <a:p>
                      <a:pPr algn="l" rtl="0" fontAlgn="ctr"/>
                      <a:r>
                        <a:rPr lang="pt-BR" sz="1100" b="1">
                          <a:effectLst/>
                        </a:rPr>
                        <a:t>Etapa</a:t>
                      </a:r>
                    </a:p>
                  </a:txBody>
                  <a:tcPr marL="47625" marR="47625" marT="47625" marB="47625" anchor="ctr"/>
                </a:tc>
                <a:tc>
                  <a:txBody>
                    <a:bodyPr/>
                    <a:lstStyle/>
                    <a:p>
                      <a:pPr algn="l" rtl="0" fontAlgn="ctr"/>
                      <a:r>
                        <a:rPr lang="pt-BR" sz="1100" b="1">
                          <a:effectLst/>
                        </a:rPr>
                        <a:t>Cargo</a:t>
                      </a:r>
                    </a:p>
                  </a:txBody>
                  <a:tcPr marL="47625" marR="47625" marT="47625" marB="47625" anchor="ctr"/>
                </a:tc>
                <a:tc>
                  <a:txBody>
                    <a:bodyPr/>
                    <a:lstStyle/>
                    <a:p>
                      <a:pPr algn="l" rtl="0" fontAlgn="ctr"/>
                      <a:r>
                        <a:rPr lang="pt-BR" sz="1100" b="1">
                          <a:effectLst/>
                        </a:rPr>
                        <a:t>Descrição</a:t>
                      </a:r>
                    </a:p>
                  </a:txBody>
                  <a:tcPr marL="47625" marR="47625" marT="47625" marB="47625" anchor="ctr"/>
                </a:tc>
                <a:extLst>
                  <a:ext uri="{0D108BD9-81ED-4DB2-BD59-A6C34878D82A}">
                    <a16:rowId xmlns:a16="http://schemas.microsoft.com/office/drawing/2014/main" val="4180620315"/>
                  </a:ext>
                </a:extLst>
              </a:tr>
              <a:tr h="527889">
                <a:tc>
                  <a:txBody>
                    <a:bodyPr/>
                    <a:lstStyle/>
                    <a:p>
                      <a:pPr rtl="0" fontAlgn="ctr"/>
                      <a:r>
                        <a:rPr lang="pt-BR" sz="1100" b="0">
                          <a:effectLst/>
                        </a:rPr>
                        <a:t>1</a:t>
                      </a:r>
                    </a:p>
                  </a:txBody>
                  <a:tcPr marL="47625" marR="47625" marT="47625" marB="47625" anchor="ctr"/>
                </a:tc>
                <a:tc>
                  <a:txBody>
                    <a:bodyPr/>
                    <a:lstStyle/>
                    <a:p>
                      <a:pPr rtl="0" fontAlgn="ctr"/>
                      <a:r>
                        <a:rPr lang="pt-BR" sz="1100" b="0">
                          <a:effectLst/>
                        </a:rPr>
                        <a:t>Identificar o problema</a:t>
                      </a:r>
                    </a:p>
                  </a:txBody>
                  <a:tcPr marL="47625" marR="47625" marT="47625" marB="47625" anchor="ctr"/>
                </a:tc>
                <a:tc>
                  <a:txBody>
                    <a:bodyPr/>
                    <a:lstStyle/>
                    <a:p>
                      <a:pPr rtl="0" fontAlgn="ctr"/>
                      <a:r>
                        <a:rPr lang="pt-BR" sz="1100" b="0">
                          <a:effectLst/>
                        </a:rPr>
                        <a:t>A primeira etapa do processo de solução de problemas é identificar o problema. Embora possam ser usadas ferramentas nesta etapa, uma conversa com o usuário é sempre muito útil.</a:t>
                      </a:r>
                    </a:p>
                  </a:txBody>
                  <a:tcPr marL="47625" marR="47625" marT="47625" marB="47625" anchor="ctr"/>
                </a:tc>
                <a:extLst>
                  <a:ext uri="{0D108BD9-81ED-4DB2-BD59-A6C34878D82A}">
                    <a16:rowId xmlns:a16="http://schemas.microsoft.com/office/drawing/2014/main" val="2333838573"/>
                  </a:ext>
                </a:extLst>
              </a:tr>
              <a:tr h="527889">
                <a:tc>
                  <a:txBody>
                    <a:bodyPr/>
                    <a:lstStyle/>
                    <a:p>
                      <a:pPr rtl="0" fontAlgn="ctr"/>
                      <a:r>
                        <a:rPr lang="pt-BR" sz="1100" b="0">
                          <a:effectLst/>
                        </a:rPr>
                        <a:t>2</a:t>
                      </a:r>
                    </a:p>
                  </a:txBody>
                  <a:tcPr marL="47625" marR="47625" marT="47625" marB="47625" anchor="ctr"/>
                </a:tc>
                <a:tc>
                  <a:txBody>
                    <a:bodyPr/>
                    <a:lstStyle/>
                    <a:p>
                      <a:pPr rtl="0" fontAlgn="ctr"/>
                      <a:r>
                        <a:rPr lang="pt-BR" sz="1100" b="0">
                          <a:effectLst/>
                        </a:rPr>
                        <a:t>Estabelecer uma teoria de causas prováveis</a:t>
                      </a:r>
                    </a:p>
                  </a:txBody>
                  <a:tcPr marL="47625" marR="47625" marT="47625" marB="47625" anchor="ctr"/>
                </a:tc>
                <a:tc>
                  <a:txBody>
                    <a:bodyPr/>
                    <a:lstStyle/>
                    <a:p>
                      <a:pPr rtl="0" fontAlgn="ctr"/>
                      <a:r>
                        <a:rPr lang="pt-BR" sz="1100" b="0">
                          <a:effectLst/>
                        </a:rPr>
                        <a:t>Após conversar com o usuário e identificar o problema, você pode tentar estabelecer uma teoria de causas prováveis. Esta etapa renderá algumas causas prováveis do problema.</a:t>
                      </a:r>
                    </a:p>
                  </a:txBody>
                  <a:tcPr marL="47625" marR="47625" marT="47625" marB="47625" anchor="ctr"/>
                </a:tc>
                <a:extLst>
                  <a:ext uri="{0D108BD9-81ED-4DB2-BD59-A6C34878D82A}">
                    <a16:rowId xmlns:a16="http://schemas.microsoft.com/office/drawing/2014/main" val="1370803285"/>
                  </a:ext>
                </a:extLst>
              </a:tr>
              <a:tr h="827755">
                <a:tc>
                  <a:txBody>
                    <a:bodyPr/>
                    <a:lstStyle/>
                    <a:p>
                      <a:pPr rtl="0" fontAlgn="ctr"/>
                      <a:r>
                        <a:rPr lang="pt-BR" sz="1100" b="0">
                          <a:effectLst/>
                        </a:rPr>
                        <a:t>3</a:t>
                      </a:r>
                    </a:p>
                  </a:txBody>
                  <a:tcPr marL="47625" marR="47625" marT="47625" marB="47625" anchor="ctr"/>
                </a:tc>
                <a:tc>
                  <a:txBody>
                    <a:bodyPr/>
                    <a:lstStyle/>
                    <a:p>
                      <a:pPr rtl="0" fontAlgn="ctr"/>
                      <a:r>
                        <a:rPr lang="pt-BR" sz="1100" b="0">
                          <a:effectLst/>
                        </a:rPr>
                        <a:t>Testar a teoria para determinar a causa</a:t>
                      </a:r>
                    </a:p>
                  </a:txBody>
                  <a:tcPr marL="47625" marR="47625" marT="47625" marB="47625" anchor="ctr"/>
                </a:tc>
                <a:tc>
                  <a:txBody>
                    <a:bodyPr/>
                    <a:lstStyle/>
                    <a:p>
                      <a:pPr rtl="0" fontAlgn="ctr"/>
                      <a:r>
                        <a:rPr lang="pt-BR" sz="1100" b="0">
                          <a:effectLst/>
                        </a:rPr>
                        <a:t>De acordo com as causas prováveis, teste suas teorias para determinar qual delas é a causa do problema. Um técnico normalmente aplicará um procedimento rápido para testar e ver se ele resolve o problema. Se um procedimento rápido não corrigir o problema, talvez seja necessário pesquisar mais para estabelecer a causa exata do problema.</a:t>
                      </a:r>
                    </a:p>
                  </a:txBody>
                  <a:tcPr marL="47625" marR="47625" marT="47625" marB="47625" anchor="ctr"/>
                </a:tc>
                <a:extLst>
                  <a:ext uri="{0D108BD9-81ED-4DB2-BD59-A6C34878D82A}">
                    <a16:rowId xmlns:a16="http://schemas.microsoft.com/office/drawing/2014/main" val="1313660528"/>
                  </a:ext>
                </a:extLst>
              </a:tr>
              <a:tr h="527889">
                <a:tc>
                  <a:txBody>
                    <a:bodyPr/>
                    <a:lstStyle/>
                    <a:p>
                      <a:pPr rtl="0" fontAlgn="ctr"/>
                      <a:r>
                        <a:rPr lang="pt-BR" sz="1100" b="0">
                          <a:effectLst/>
                        </a:rPr>
                        <a:t>4</a:t>
                      </a:r>
                    </a:p>
                  </a:txBody>
                  <a:tcPr marL="47625" marR="47625" marT="47625" marB="47625" anchor="ctr"/>
                </a:tc>
                <a:tc>
                  <a:txBody>
                    <a:bodyPr/>
                    <a:lstStyle/>
                    <a:p>
                      <a:pPr rtl="0" fontAlgn="ctr"/>
                      <a:r>
                        <a:rPr lang="pt-BR" sz="1100" b="0">
                          <a:effectLst/>
                        </a:rPr>
                        <a:t>Estabelecer um plano de ação para resolver o problema e implementar a solução</a:t>
                      </a:r>
                    </a:p>
                  </a:txBody>
                  <a:tcPr marL="47625" marR="47625" marT="47625" marB="47625" anchor="ctr"/>
                </a:tc>
                <a:tc>
                  <a:txBody>
                    <a:bodyPr/>
                    <a:lstStyle/>
                    <a:p>
                      <a:pPr rtl="0" fontAlgn="ctr"/>
                      <a:r>
                        <a:rPr lang="pt-BR" sz="1100" b="0">
                          <a:effectLst/>
                        </a:rPr>
                        <a:t>Após determinar a causa exata do problema, estabeleça um plano de ação para resolvê-lo e implemente a solução.</a:t>
                      </a:r>
                    </a:p>
                  </a:txBody>
                  <a:tcPr marL="47625" marR="47625" marT="47625" marB="47625" anchor="ctr"/>
                </a:tc>
                <a:extLst>
                  <a:ext uri="{0D108BD9-81ED-4DB2-BD59-A6C34878D82A}">
                    <a16:rowId xmlns:a16="http://schemas.microsoft.com/office/drawing/2014/main" val="2026619238"/>
                  </a:ext>
                </a:extLst>
              </a:tr>
              <a:tr h="527889">
                <a:tc>
                  <a:txBody>
                    <a:bodyPr/>
                    <a:lstStyle/>
                    <a:p>
                      <a:pPr rtl="0" fontAlgn="ctr"/>
                      <a:r>
                        <a:rPr lang="pt-BR" sz="1100" b="0">
                          <a:effectLst/>
                        </a:rPr>
                        <a:t>5</a:t>
                      </a:r>
                    </a:p>
                  </a:txBody>
                  <a:tcPr marL="47625" marR="47625" marT="47625" marB="47625" anchor="ctr"/>
                </a:tc>
                <a:tc>
                  <a:txBody>
                    <a:bodyPr/>
                    <a:lstStyle/>
                    <a:p>
                      <a:pPr rtl="0" fontAlgn="ctr"/>
                      <a:r>
                        <a:rPr lang="pt-BR" sz="1100" b="0">
                          <a:effectLst/>
                        </a:rPr>
                        <a:t>Verificar a funcionalidade total do sistema e implementar medidas preventivas</a:t>
                      </a:r>
                    </a:p>
                  </a:txBody>
                  <a:tcPr marL="47625" marR="47625" marT="47625" marB="47625" anchor="ctr"/>
                </a:tc>
                <a:tc>
                  <a:txBody>
                    <a:bodyPr/>
                    <a:lstStyle/>
                    <a:p>
                      <a:pPr rtl="0" fontAlgn="ctr"/>
                      <a:r>
                        <a:rPr lang="pt-BR" sz="1100" b="0">
                          <a:effectLst/>
                        </a:rPr>
                        <a:t>Após corrigir o problema, verifique se está tudo funcionando e, se aplicável, implemente medidas preventivas.</a:t>
                      </a:r>
                    </a:p>
                  </a:txBody>
                  <a:tcPr marL="47625" marR="47625" marT="47625" marB="47625" anchor="ctr"/>
                </a:tc>
                <a:extLst>
                  <a:ext uri="{0D108BD9-81ED-4DB2-BD59-A6C34878D82A}">
                    <a16:rowId xmlns:a16="http://schemas.microsoft.com/office/drawing/2014/main" val="1889553315"/>
                  </a:ext>
                </a:extLst>
              </a:tr>
              <a:tr h="385487">
                <a:tc>
                  <a:txBody>
                    <a:bodyPr/>
                    <a:lstStyle/>
                    <a:p>
                      <a:pPr rtl="0" fontAlgn="ctr"/>
                      <a:r>
                        <a:rPr lang="pt-BR" sz="1100" b="0">
                          <a:effectLst/>
                        </a:rPr>
                        <a:t>6</a:t>
                      </a:r>
                    </a:p>
                  </a:txBody>
                  <a:tcPr marL="47625" marR="47625" marT="47625" marB="47625" anchor="ctr"/>
                </a:tc>
                <a:tc>
                  <a:txBody>
                    <a:bodyPr/>
                    <a:lstStyle/>
                    <a:p>
                      <a:pPr rtl="0" fontAlgn="ctr"/>
                      <a:r>
                        <a:rPr lang="pt-BR" sz="1100" b="0">
                          <a:effectLst/>
                        </a:rPr>
                        <a:t>Documentar as descobertas, as ações e os resultados</a:t>
                      </a:r>
                    </a:p>
                  </a:txBody>
                  <a:tcPr marL="47625" marR="47625" marT="47625" marB="47625" anchor="ctr"/>
                </a:tc>
                <a:tc>
                  <a:txBody>
                    <a:bodyPr/>
                    <a:lstStyle/>
                    <a:p>
                      <a:pPr rtl="0" fontAlgn="ctr"/>
                      <a:r>
                        <a:rPr lang="pt-BR" sz="1100" b="0">
                          <a:effectLst/>
                        </a:rPr>
                        <a:t>Na etapa final do processo de solução de problemas, documente as descobertas, as ações e os resultados. Essa documentação será muito importante para referência futura.</a:t>
                      </a:r>
                    </a:p>
                  </a:txBody>
                  <a:tcPr marL="47625" marR="47625" marT="47625" marB="47625" anchor="ctr"/>
                </a:tc>
                <a:extLst>
                  <a:ext uri="{0D108BD9-81ED-4DB2-BD59-A6C34878D82A}">
                    <a16:rowId xmlns:a16="http://schemas.microsoft.com/office/drawing/2014/main" val="281972123"/>
                  </a:ext>
                </a:extLst>
              </a:tr>
            </a:tbl>
          </a:graphicData>
        </a:graphic>
      </p:graphicFrame>
    </p:spTree>
    <p:extLst>
      <p:ext uri="{BB962C8B-B14F-4D97-AF65-F5344CB8AC3E}">
        <p14:creationId xmlns:p14="http://schemas.microsoft.com/office/powerpoint/2010/main" val="4337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Solucionar problemas de problemas de WLAN </a:t>
            </a:r>
            <a:br>
              <a:rPr lang="en-US" dirty="0"/>
            </a:br>
            <a:r>
              <a:rPr lang="pt-BR" sz="2400"/>
              <a:t>O cliente sem fio não está se conectando</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Se não houver conectividade, verifique o seguinte:</a:t>
            </a:r>
          </a:p>
          <a:p>
            <a:pPr marL="415985" lvl="1" indent="-342900" rtl="0">
              <a:spcBef>
                <a:spcPts val="0"/>
              </a:spcBef>
              <a:buFont typeface="Arial" panose="020B0604020202020204" pitchFamily="34" charset="0"/>
              <a:buChar char="•"/>
            </a:pPr>
            <a:r>
              <a:rPr lang="pt-BR">
                <a:solidFill>
                  <a:srgbClr val="000000"/>
                </a:solidFill>
              </a:rPr>
              <a:t>Confirme a configuração de rede no PC usando o comando </a:t>
            </a:r>
            <a:r>
              <a:rPr lang="pt-BR" b="1">
                <a:solidFill>
                  <a:srgbClr val="000000"/>
                </a:solidFill>
              </a:rPr>
              <a:t>ipconfig.</a:t>
            </a:r>
          </a:p>
          <a:p>
            <a:pPr marL="415985" lvl="1" indent="-342900" rtl="0">
              <a:spcBef>
                <a:spcPts val="0"/>
              </a:spcBef>
              <a:buFont typeface="Arial" panose="020B0604020202020204" pitchFamily="34" charset="0"/>
              <a:buChar char="•"/>
            </a:pPr>
            <a:r>
              <a:rPr lang="pt-BR">
                <a:solidFill>
                  <a:srgbClr val="000000"/>
                </a:solidFill>
              </a:rPr>
              <a:t>Confirme se o dispositivo pode se conectar à rede com fio. Faça ping em um endereço IP conhecido.</a:t>
            </a:r>
          </a:p>
          <a:p>
            <a:pPr marL="415985" lvl="1" indent="-342900" rtl="0">
              <a:spcBef>
                <a:spcPts val="0"/>
              </a:spcBef>
              <a:buFont typeface="Arial" panose="020B0604020202020204" pitchFamily="34" charset="0"/>
              <a:buChar char="•"/>
            </a:pPr>
            <a:r>
              <a:rPr lang="pt-BR">
                <a:solidFill>
                  <a:srgbClr val="000000"/>
                </a:solidFill>
              </a:rPr>
              <a:t>Se necessário, recarregue os drivers conforme apropriado para o cliente ou tente uma NIC sem fio diferente.</a:t>
            </a:r>
          </a:p>
          <a:p>
            <a:pPr marL="415985" lvl="1" indent="-342900" rtl="0">
              <a:spcBef>
                <a:spcPts val="0"/>
              </a:spcBef>
              <a:buFont typeface="Arial" panose="020B0604020202020204" pitchFamily="34" charset="0"/>
              <a:buChar char="•"/>
            </a:pPr>
            <a:r>
              <a:rPr lang="pt-BR">
                <a:solidFill>
                  <a:srgbClr val="000000"/>
                </a:solidFill>
              </a:rPr>
              <a:t>Se a placa de rede sem fio do cliente estiver funcionando, verifique as configurações de modo de segurança e criptografia no cliente. </a:t>
            </a:r>
          </a:p>
          <a:p>
            <a:pPr marL="0" indent="0" algn="l"/>
            <a:endParaRPr lang="en-US" sz="1600" dirty="0">
              <a:solidFill>
                <a:srgbClr val="000000"/>
              </a:solidFill>
            </a:endParaRPr>
          </a:p>
          <a:p>
            <a:pPr marL="0" indent="0" algn="l" rtl="0"/>
            <a:r>
              <a:rPr lang="pt-BR" sz="1600">
                <a:solidFill>
                  <a:srgbClr val="000000"/>
                </a:solidFill>
              </a:rPr>
              <a:t>Se o PC estiver operacional mas a conexão sem fio estiver com mal desempenho, verifique o seguinte:</a:t>
            </a:r>
          </a:p>
          <a:p>
            <a:pPr marL="415985" lvl="1" indent="-342900" rtl="0">
              <a:buFont typeface="Arial" panose="020B0604020202020204" pitchFamily="34" charset="0"/>
              <a:buChar char="•"/>
            </a:pPr>
            <a:r>
              <a:rPr lang="pt-BR">
                <a:solidFill>
                  <a:srgbClr val="000000"/>
                </a:solidFill>
              </a:rPr>
              <a:t>O PC está fora da área de cobertura planejada (BSA)?</a:t>
            </a:r>
          </a:p>
          <a:p>
            <a:pPr marL="415985" lvl="1" indent="-342900" rtl="0">
              <a:buFont typeface="Arial" panose="020B0604020202020204" pitchFamily="34" charset="0"/>
              <a:buChar char="•"/>
            </a:pPr>
            <a:r>
              <a:rPr lang="pt-BR">
                <a:solidFill>
                  <a:srgbClr val="000000"/>
                </a:solidFill>
              </a:rPr>
              <a:t>Verifique as configurações de canal no cliente sem fio. </a:t>
            </a:r>
          </a:p>
          <a:p>
            <a:pPr marL="415985" lvl="1" indent="-342900" rtl="0">
              <a:buFont typeface="Arial" panose="020B0604020202020204" pitchFamily="34" charset="0"/>
              <a:buChar char="•"/>
            </a:pPr>
            <a:r>
              <a:rPr lang="pt-BR">
                <a:solidFill>
                  <a:srgbClr val="000000"/>
                </a:solidFill>
              </a:rPr>
              <a:t>Verifique se há interferência na banda de 2,4 GHz.</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5128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Solucionar problemas de problemas de WLAN </a:t>
            </a:r>
            <a:br>
              <a:rPr lang="en-US" dirty="0"/>
            </a:br>
            <a:r>
              <a:rPr lang="pt-BR" sz="2400"/>
              <a:t>O cliente sem fio não está se conectando</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Em seguida, assegure-se de que todos os dispositivos estejam realmente instalados. </a:t>
            </a:r>
          </a:p>
          <a:p>
            <a:pPr marL="285750" indent="-285750" algn="l" rtl="0">
              <a:buFont typeface="Arial" panose="020B0604020202020204" pitchFamily="34" charset="0"/>
              <a:buChar char="•"/>
            </a:pPr>
            <a:r>
              <a:rPr lang="pt-BR" sz="1400">
                <a:solidFill>
                  <a:srgbClr val="000000"/>
                </a:solidFill>
              </a:rPr>
              <a:t>Considere um possível problema de segurança física. </a:t>
            </a:r>
          </a:p>
          <a:p>
            <a:pPr marL="285750" indent="-285750" algn="l" rtl="0">
              <a:buFont typeface="Arial" panose="020B0604020202020204" pitchFamily="34" charset="0"/>
              <a:buChar char="•"/>
            </a:pPr>
            <a:r>
              <a:rPr lang="pt-BR" sz="1400">
                <a:solidFill>
                  <a:srgbClr val="000000"/>
                </a:solidFill>
              </a:rPr>
              <a:t>Há energia para todos os dispositivos e eles estão ligados?</a:t>
            </a:r>
          </a:p>
          <a:p>
            <a:pPr marL="342900" indent="-342900" algn="l">
              <a:buFont typeface="Arial" panose="020B0604020202020204" pitchFamily="34" charset="0"/>
              <a:buChar char="•"/>
            </a:pPr>
            <a:endParaRPr lang="en-US" sz="1400" dirty="0">
              <a:solidFill>
                <a:srgbClr val="000000"/>
              </a:solidFill>
            </a:endParaRPr>
          </a:p>
          <a:p>
            <a:pPr marL="0" indent="0" algn="l" rtl="0"/>
            <a:r>
              <a:rPr lang="pt-BR" sz="1600">
                <a:solidFill>
                  <a:srgbClr val="000000"/>
                </a:solidFill>
              </a:rPr>
              <a:t>Finalmente, examine os links entre os dispositivos cabeados, procurando por conectores defeituosos ou cabos defeituosos ou ausentes. </a:t>
            </a:r>
          </a:p>
          <a:p>
            <a:pPr marL="285750" indent="-285750" algn="l" rtl="0">
              <a:buFont typeface="Arial" panose="020B0604020202020204" pitchFamily="34" charset="0"/>
              <a:buChar char="•"/>
            </a:pPr>
            <a:r>
              <a:rPr lang="pt-BR" sz="1400">
                <a:solidFill>
                  <a:srgbClr val="000000"/>
                </a:solidFill>
              </a:rPr>
              <a:t>Se a infraestrutura física estiver instalada, verifique a LAN cabeada, fazendo ping dos dispositivos, incluindo o AP. </a:t>
            </a:r>
          </a:p>
          <a:p>
            <a:pPr marL="285750" indent="-285750" algn="l" rtl="0">
              <a:buFont typeface="Arial" panose="020B0604020202020204" pitchFamily="34" charset="0"/>
              <a:buChar char="•"/>
            </a:pPr>
            <a:r>
              <a:rPr lang="pt-BR" sz="1400">
                <a:solidFill>
                  <a:srgbClr val="000000"/>
                </a:solidFill>
              </a:rPr>
              <a:t>Se neste ponto a conectividade ainda falhar, talvez algo esteja errado com o AP ou sua configuração.</a:t>
            </a:r>
          </a:p>
          <a:p>
            <a:pPr marL="285750" indent="-285750" algn="l" rtl="0">
              <a:buFont typeface="Arial" panose="020B0604020202020204" pitchFamily="34" charset="0"/>
              <a:buChar char="•"/>
            </a:pPr>
            <a:r>
              <a:rPr lang="pt-BR" sz="1400">
                <a:solidFill>
                  <a:srgbClr val="000000"/>
                </a:solidFill>
              </a:rPr>
              <a:t>Quando o PC do usuário for eliminado como a origem do problema e o status físico dos dispositivos estiver confirmado, inicie investigando o desempenho do AP. </a:t>
            </a:r>
          </a:p>
          <a:p>
            <a:pPr marL="285750" indent="-285750" algn="l" rtl="0">
              <a:buFont typeface="Arial" panose="020B0604020202020204" pitchFamily="34" charset="0"/>
              <a:buChar char="•"/>
            </a:pPr>
            <a:r>
              <a:rPr lang="pt-BR" sz="1400">
                <a:solidFill>
                  <a:srgbClr val="000000"/>
                </a:solidFill>
              </a:rPr>
              <a:t>Verifique o status da alimentação do AP.</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1575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Solucionar problemas de WLAN</a:t>
            </a:r>
            <a:br>
              <a:rPr lang="en-US" dirty="0"/>
            </a:br>
            <a:r>
              <a:rPr lang="pt-BR" sz="2400"/>
              <a:t>Solução de problemas quando a rede está lenta</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Para otimizar e aumentar a largura de banda dos roteadores e pontos de acesso 802.11 de banda dupla:</a:t>
            </a:r>
          </a:p>
          <a:p>
            <a:pPr marL="342900" indent="-342900" algn="l" rtl="0">
              <a:buFont typeface="Arial" panose="020B0604020202020204" pitchFamily="34" charset="0"/>
              <a:buChar char="•"/>
            </a:pPr>
            <a:r>
              <a:rPr lang="pt-BR" sz="1400" b="1">
                <a:solidFill>
                  <a:srgbClr val="000000"/>
                </a:solidFill>
              </a:rPr>
              <a:t>Atualize os clientes </a:t>
            </a:r>
            <a:r>
              <a:rPr lang="pt-BR" sz="1400">
                <a:solidFill>
                  <a:srgbClr val="000000"/>
                </a:solidFill>
              </a:rPr>
              <a:t>sem fio- Dispositivos antigos como 802.11b, 802.11g, e até 802.11n podem deixar toda a WLAN lenta. Para melhor desempenho, todos os dispositivos sem fio devem suportar o mesmo e o mais elevado padrão aceitável.</a:t>
            </a:r>
            <a:r>
              <a:rPr lang="pt-BR" sz="1400" b="1">
                <a:solidFill>
                  <a:srgbClr val="000000"/>
                </a:solidFill>
              </a:rPr>
              <a:t> </a:t>
            </a:r>
          </a:p>
          <a:p>
            <a:pPr marL="342900" indent="-342900" algn="l" rtl="0">
              <a:buFont typeface="Arial" panose="020B0604020202020204" pitchFamily="34" charset="0"/>
              <a:buChar char="•"/>
            </a:pPr>
            <a:r>
              <a:rPr lang="pt-BR" sz="1400" b="1">
                <a:solidFill>
                  <a:srgbClr val="000000"/>
                </a:solidFill>
              </a:rPr>
              <a:t>Divida o tráfico </a:t>
            </a:r>
            <a:r>
              <a:rPr lang="pt-BR" sz="1400">
                <a:solidFill>
                  <a:srgbClr val="000000"/>
                </a:solidFill>
              </a:rPr>
              <a:t>- A maneira mais fácil de melhorar o desempenho sem fio é dividir o tráfego sem fio entre a banda 802.11n 2.4 GHz e a banda 5 GHz. Portanto, o 802.11n (ou posterior) pode usar as duas faixas como duas redes sem fio separadas para ajudar a gerenciar o tráfego.</a:t>
            </a:r>
          </a:p>
          <a:p>
            <a:pPr marL="0" indent="0" algn="l"/>
            <a:endParaRPr lang="en-US" sz="1400" dirty="0">
              <a:solidFill>
                <a:srgbClr val="000000"/>
              </a:solidFill>
            </a:endParaRPr>
          </a:p>
          <a:p>
            <a:pPr marL="0" indent="0" algn="l" rtl="0"/>
            <a:r>
              <a:rPr lang="pt-BR" sz="1600">
                <a:solidFill>
                  <a:srgbClr val="000000"/>
                </a:solidFill>
              </a:rPr>
              <a:t>Existem várias razões para usar uma abordagem de divisão de tráfego:</a:t>
            </a:r>
          </a:p>
          <a:p>
            <a:pPr marL="415985" lvl="1" indent="-342900" rtl="0">
              <a:buFont typeface="Arial" panose="020B0604020202020204" pitchFamily="34" charset="0"/>
              <a:buChar char="•"/>
            </a:pPr>
            <a:r>
              <a:rPr lang="pt-BR">
                <a:solidFill>
                  <a:srgbClr val="000000"/>
                </a:solidFill>
              </a:rPr>
              <a:t>A banda de 2,4 GHz pode ser adequada para o tráfego de Internet básico que não é sensível ao tempo.</a:t>
            </a:r>
          </a:p>
          <a:p>
            <a:pPr marL="415985" lvl="1" indent="-342900" rtl="0">
              <a:buFont typeface="Arial" panose="020B0604020202020204" pitchFamily="34" charset="0"/>
              <a:buChar char="•"/>
            </a:pPr>
            <a:r>
              <a:rPr lang="pt-BR">
                <a:solidFill>
                  <a:srgbClr val="000000"/>
                </a:solidFill>
              </a:rPr>
              <a:t>A largura de banda ainda poderá ser compartilhada com outras WLAN próximas.</a:t>
            </a:r>
          </a:p>
          <a:p>
            <a:pPr marL="415985" lvl="1" indent="-342900" rtl="0">
              <a:buFont typeface="Arial" panose="020B0604020202020204" pitchFamily="34" charset="0"/>
              <a:buChar char="•"/>
            </a:pPr>
            <a:r>
              <a:rPr lang="pt-BR">
                <a:solidFill>
                  <a:srgbClr val="000000"/>
                </a:solidFill>
              </a:rPr>
              <a:t>A banda de 5 GHz é muito menos cheia do que a de 2,4 GHz; ideal para transmitir multimídia.</a:t>
            </a:r>
          </a:p>
          <a:p>
            <a:pPr marL="415985" lvl="1" indent="-342900" rtl="0">
              <a:buFont typeface="Arial" panose="020B0604020202020204" pitchFamily="34" charset="0"/>
              <a:buChar char="•"/>
            </a:pPr>
            <a:r>
              <a:rPr lang="pt-BR">
                <a:solidFill>
                  <a:srgbClr val="000000"/>
                </a:solidFill>
              </a:rPr>
              <a:t>A banda de 5 GHz tem mais canais; portanto, o canal escolhido é provavelmente livre de interferências.</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13709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59121" y="223345"/>
            <a:ext cx="8345488" cy="731837"/>
          </a:xfrm>
        </p:spPr>
        <p:txBody>
          <a:bodyPr/>
          <a:lstStyle/>
          <a:p>
            <a:pPr rtl="0"/>
            <a:r>
              <a:rPr lang="pt-BR" sz="1600"/>
              <a:t>Solucionar problemas de WLAN </a:t>
            </a:r>
            <a:br>
              <a:rPr lang="en-US" dirty="0"/>
            </a:br>
            <a:r>
              <a:rPr lang="pt-BR" sz="2400"/>
              <a:t>Solução de problemas quando a rede está lenta (Continuação)</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28679" y="1047147"/>
            <a:ext cx="8280057" cy="3689897"/>
          </a:xfrm>
        </p:spPr>
        <p:txBody>
          <a:bodyPr/>
          <a:lstStyle/>
          <a:p>
            <a:pPr marL="0" indent="0" algn="l" rtl="0"/>
            <a:r>
              <a:rPr lang="pt-BR" sz="1600">
                <a:solidFill>
                  <a:srgbClr val="000000"/>
                </a:solidFill>
              </a:rPr>
              <a:t>Por padrão, os roteadores de banda dupla e os APs usam o mesmo nome de rede na banda de 2,4 GHz e na banda de 5 GHz. </a:t>
            </a:r>
          </a:p>
          <a:p>
            <a:pPr marL="285750" indent="-285750" algn="l" rtl="0">
              <a:buFont typeface="Arial" panose="020B0604020202020204" pitchFamily="34" charset="0"/>
              <a:buChar char="•"/>
            </a:pPr>
            <a:r>
              <a:rPr lang="pt-BR" sz="1400">
                <a:solidFill>
                  <a:srgbClr val="000000"/>
                </a:solidFill>
              </a:rPr>
              <a:t>Pode ser útil segmentar o tráfego.</a:t>
            </a:r>
          </a:p>
          <a:p>
            <a:pPr marL="285750" indent="-285750" algn="l" rtl="0">
              <a:buFont typeface="Arial" panose="020B0604020202020204" pitchFamily="34" charset="0"/>
              <a:buChar char="•"/>
            </a:pPr>
            <a:r>
              <a:rPr lang="pt-BR" sz="1400">
                <a:solidFill>
                  <a:srgbClr val="000000"/>
                </a:solidFill>
              </a:rPr>
              <a:t>A maneira mais simples de segmentar o tráfego é renomear uma das redes sem fio.</a:t>
            </a:r>
          </a:p>
          <a:p>
            <a:pPr marL="0" indent="0" algn="l"/>
            <a:endParaRPr lang="en-US" sz="1600" dirty="0">
              <a:solidFill>
                <a:srgbClr val="000000"/>
              </a:solidFill>
            </a:endParaRPr>
          </a:p>
          <a:p>
            <a:pPr marL="0" indent="0" algn="l" rtl="0"/>
            <a:r>
              <a:rPr lang="pt-BR" sz="1600">
                <a:solidFill>
                  <a:srgbClr val="000000"/>
                </a:solidFill>
              </a:rPr>
              <a:t>Para melhorar o alcance de uma rede sem fio, verifique se o roteador sem fio ou o local do ponto de acesso está livre de obstruções, como móveis, utensílios e aparelhos altos. </a:t>
            </a:r>
          </a:p>
          <a:p>
            <a:pPr marL="285750" indent="-285750" algn="l" rtl="0">
              <a:buFont typeface="Arial" panose="020B0604020202020204" pitchFamily="34" charset="0"/>
              <a:buChar char="•"/>
            </a:pPr>
            <a:r>
              <a:rPr lang="pt-BR" sz="1400">
                <a:solidFill>
                  <a:srgbClr val="000000"/>
                </a:solidFill>
              </a:rPr>
              <a:t>Estes bloqueiam o sinal, o que reduz o alcance da WLAN. </a:t>
            </a:r>
          </a:p>
          <a:p>
            <a:pPr marL="285750" indent="-285750" algn="l" rtl="0">
              <a:buFont typeface="Arial" panose="020B0604020202020204" pitchFamily="34" charset="0"/>
              <a:buChar char="•"/>
            </a:pPr>
            <a:r>
              <a:rPr lang="pt-BR" sz="1400">
                <a:solidFill>
                  <a:srgbClr val="000000"/>
                </a:solidFill>
              </a:rPr>
              <a:t>Se isso ainda não resolver o problema, pode-se usar um extensor de alcance de Wi-Fi ou implantar a tecnologia Powerline.</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20560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Solucionar problemas de WLAN </a:t>
            </a:r>
            <a:br>
              <a:rPr lang="en-US" dirty="0"/>
            </a:br>
            <a:r>
              <a:rPr lang="pt-BR" sz="2400"/>
              <a:t>atualizando o firmware</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345487" cy="2399649"/>
          </a:xfrm>
        </p:spPr>
        <p:txBody>
          <a:bodyPr/>
          <a:lstStyle/>
          <a:p>
            <a:pPr marL="0" indent="0" algn="l" rtl="0"/>
            <a:r>
              <a:rPr lang="pt-BR" sz="1600">
                <a:solidFill>
                  <a:srgbClr val="000000"/>
                </a:solidFill>
              </a:rPr>
              <a:t>A maioria dos roteadores sem fio e pontos de acesso oferecem firmware atualizável que deve ser verificado periodicamente.</a:t>
            </a:r>
          </a:p>
          <a:p>
            <a:pPr marL="0" indent="0" algn="l"/>
            <a:endParaRPr lang="en-US" sz="1600" dirty="0">
              <a:solidFill>
                <a:srgbClr val="000000"/>
              </a:solidFill>
            </a:endParaRPr>
          </a:p>
          <a:p>
            <a:pPr marL="0" indent="0" algn="l" rtl="0"/>
            <a:r>
              <a:rPr lang="pt-BR" sz="1600">
                <a:solidFill>
                  <a:srgbClr val="000000"/>
                </a:solidFill>
              </a:rPr>
              <a:t>Em um WLC, provavelmente haverá a capacidade de atualizar o firmware em todos os APs que o WLC controla. </a:t>
            </a:r>
          </a:p>
        </p:txBody>
      </p:sp>
      <p:pic>
        <p:nvPicPr>
          <p:cNvPr id="6" name="Picture 5">
            <a:extLst>
              <a:ext uri="{FF2B5EF4-FFF2-40B4-BE49-F238E27FC236}">
                <a16:creationId xmlns:a16="http://schemas.microsoft.com/office/drawing/2014/main" id="{10726CF3-B789-4939-AC67-FDFB156B26D7}"/>
              </a:ext>
            </a:extLst>
          </p:cNvPr>
          <p:cNvPicPr>
            <a:picLocks noChangeAspect="1"/>
          </p:cNvPicPr>
          <p:nvPr/>
        </p:nvPicPr>
        <p:blipFill>
          <a:blip r:embed="rId3"/>
          <a:stretch>
            <a:fillRect/>
          </a:stretch>
        </p:blipFill>
        <p:spPr>
          <a:xfrm>
            <a:off x="4464150" y="2198179"/>
            <a:ext cx="4451238" cy="1662445"/>
          </a:xfrm>
          <a:prstGeom prst="rect">
            <a:avLst/>
          </a:prstGeom>
        </p:spPr>
      </p:pic>
      <p:sp>
        <p:nvSpPr>
          <p:cNvPr id="7" name="Content Placeholder 4">
            <a:extLst>
              <a:ext uri="{FF2B5EF4-FFF2-40B4-BE49-F238E27FC236}">
                <a16:creationId xmlns:a16="http://schemas.microsoft.com/office/drawing/2014/main" id="{9C82116E-9605-4877-B74B-B1697AE82851}"/>
              </a:ext>
            </a:extLst>
          </p:cNvPr>
          <p:cNvSpPr txBox="1">
            <a:spLocks/>
          </p:cNvSpPr>
          <p:nvPr/>
        </p:nvSpPr>
        <p:spPr>
          <a:xfrm>
            <a:off x="474663" y="2169335"/>
            <a:ext cx="3838783" cy="19170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rtl="0">
              <a:buFont typeface="Arial" panose="020B0604020202020204" pitchFamily="34" charset="0"/>
              <a:buChar char="•"/>
            </a:pPr>
            <a:r>
              <a:rPr lang="pt-BR" sz="1400">
                <a:solidFill>
                  <a:srgbClr val="000000"/>
                </a:solidFill>
              </a:rPr>
              <a:t>Na figura, a imagem do firmware que será usada para atualizar todos os pontos de acesso é baixada. </a:t>
            </a:r>
          </a:p>
          <a:p>
            <a:pPr marL="285750" indent="-285750" algn="l" rtl="0">
              <a:buFont typeface="Arial" panose="020B0604020202020204" pitchFamily="34" charset="0"/>
              <a:buChar char="•"/>
            </a:pPr>
            <a:r>
              <a:rPr lang="pt-BR" sz="1400">
                <a:solidFill>
                  <a:srgbClr val="000000"/>
                </a:solidFill>
              </a:rPr>
              <a:t>Em um Cisco 3504 Wireless Controller, clique em </a:t>
            </a:r>
            <a:r>
              <a:rPr lang="pt-BR" sz="1400" b="1">
                <a:solidFill>
                  <a:srgbClr val="000000"/>
                </a:solidFill>
              </a:rPr>
              <a:t>WIRELESS&gt; Access Points</a:t>
            </a:r>
            <a:r>
              <a:rPr lang="pt-BR" sz="1400">
                <a:solidFill>
                  <a:srgbClr val="000000"/>
                </a:solidFill>
              </a:rPr>
              <a:t>&gt; </a:t>
            </a:r>
            <a:r>
              <a:rPr lang="pt-BR" sz="1400" b="1">
                <a:solidFill>
                  <a:srgbClr val="000000"/>
                </a:solidFill>
              </a:rPr>
              <a:t>Configuração Global</a:t>
            </a:r>
            <a:r>
              <a:rPr lang="pt-BR" sz="1400">
                <a:solidFill>
                  <a:srgbClr val="000000"/>
                </a:solidFill>
              </a:rPr>
              <a:t> e, em seguida, role para a parte inferior da página para a seção Pré-download de imagem de AP.</a:t>
            </a:r>
          </a:p>
          <a:p>
            <a:pPr marL="0" indent="0" algn="l"/>
            <a:br>
              <a:rPr lang="en-CA" sz="1600" dirty="0">
                <a:solidFill>
                  <a:srgbClr val="000000"/>
                </a:solidFill>
              </a:rPr>
            </a:br>
            <a:endParaRPr lang="en-CA" sz="1600" dirty="0">
              <a:solidFill>
                <a:srgbClr val="000000"/>
              </a:solidFill>
            </a:endParaRPr>
          </a:p>
        </p:txBody>
      </p:sp>
    </p:spTree>
    <p:extLst>
      <p:ext uri="{BB962C8B-B14F-4D97-AF65-F5344CB8AC3E}">
        <p14:creationId xmlns:p14="http://schemas.microsoft.com/office/powerpoint/2010/main" val="28634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Solucionar problemas de WLAN </a:t>
            </a:r>
            <a:br>
              <a:rPr lang="en-US" dirty="0"/>
            </a:br>
            <a:r>
              <a:rPr lang="pt-BR" sz="2400"/>
              <a:t>Packet Tracer - Solucionar problemas de WLAN</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Neste Packet Tracer, você atingirá os seguintes objetivos:</a:t>
            </a:r>
          </a:p>
          <a:p>
            <a:pPr marL="285750" indent="-285750" algn="l" rtl="0">
              <a:buFont typeface="Arial" panose="020B0604020202020204" pitchFamily="34" charset="0"/>
              <a:buChar char="•"/>
            </a:pPr>
            <a:r>
              <a:rPr lang="pt-BR" sz="1400">
                <a:solidFill>
                  <a:srgbClr val="000000"/>
                </a:solidFill>
              </a:rPr>
              <a:t>Solucionar problemas de conectividade da LAN sem fio em uma rede doméstica.</a:t>
            </a:r>
          </a:p>
          <a:p>
            <a:pPr marL="285750" indent="-285750" algn="l" rtl="0">
              <a:buFont typeface="Arial" panose="020B0604020202020204" pitchFamily="34" charset="0"/>
              <a:buChar char="•"/>
            </a:pPr>
            <a:r>
              <a:rPr lang="pt-BR" sz="1400">
                <a:solidFill>
                  <a:srgbClr val="000000"/>
                </a:solidFill>
              </a:rPr>
              <a:t>Solucionar problemas de conectividade da LAN sem fio em uma rede corporativa.</a:t>
            </a:r>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14705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pt-BR"/>
              <a:t>Module 13: Activities (Cont.)</a:t>
            </a:r>
          </a:p>
        </p:txBody>
      </p:sp>
      <p:sp>
        <p:nvSpPr>
          <p:cNvPr id="6147" name="Rectangle 34"/>
          <p:cNvSpPr>
            <a:spLocks noGrp="1" noChangeArrowheads="1"/>
          </p:cNvSpPr>
          <p:nvPr>
            <p:ph idx="1"/>
          </p:nvPr>
        </p:nvSpPr>
        <p:spPr>
          <a:xfrm>
            <a:off x="144065" y="733629"/>
            <a:ext cx="8695135" cy="348414"/>
          </a:xfrm>
        </p:spPr>
        <p:txBody>
          <a:bodyPr/>
          <a:lstStyle/>
          <a:p>
            <a:pPr marL="0" indent="0" rtl="0">
              <a:spcBef>
                <a:spcPct val="30000"/>
              </a:spcBef>
              <a:buNone/>
            </a:pPr>
            <a:r>
              <a:rPr lang="pt-BR"/>
              <a:t>What activities are associated with this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912205575"/>
              </p:ext>
            </p:extLst>
          </p:nvPr>
        </p:nvGraphicFramePr>
        <p:xfrm>
          <a:off x="455999" y="1082042"/>
          <a:ext cx="8229418" cy="1704570"/>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pt-B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t>Activity Type</a:t>
                      </a:r>
                    </a:p>
                  </a:txBody>
                  <a:tcPr marL="68580" marR="68580" marT="34290" marB="34290" anchor="ctr"/>
                </a:tc>
                <a:tc>
                  <a:txBody>
                    <a:bodyPr/>
                    <a:lstStyle/>
                    <a:p>
                      <a:pPr rtl="0"/>
                      <a:r>
                        <a:rPr lang="pt-BR" sz="1200"/>
                        <a:t>Activity Name</a:t>
                      </a:r>
                    </a:p>
                  </a:txBody>
                  <a:tcPr marL="68580" marR="68580" marT="34290" marB="34290" anchor="ctr"/>
                </a:tc>
                <a:tc>
                  <a:txBody>
                    <a:bodyPr/>
                    <a:lstStyle/>
                    <a:p>
                      <a:pPr rtl="0"/>
                      <a:r>
                        <a:rPr lang="pt-BR" sz="120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pt-BR" sz="1100">
                          <a:solidFill>
                            <a:srgbClr val="000000"/>
                          </a:solidFill>
                        </a:rPr>
                        <a:t>13.3.12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solidFill>
                            <a:srgbClr val="000000"/>
                          </a:solidFill>
                        </a:rPr>
                        <a:t>Packet Tracer</a:t>
                      </a:r>
                    </a:p>
                  </a:txBody>
                  <a:tcPr marL="68580" marR="68580" marT="34290" marB="34290" anchor="ctr"/>
                </a:tc>
                <a:tc>
                  <a:txBody>
                    <a:bodyPr/>
                    <a:lstStyle/>
                    <a:p>
                      <a:pPr rtl="0"/>
                      <a:r>
                        <a:rPr lang="pt-BR" sz="1100">
                          <a:solidFill>
                            <a:srgbClr val="000000"/>
                          </a:solidFill>
                        </a:rPr>
                        <a:t>Configure a WPA2 Enterprise WLAN on the WLC</a:t>
                      </a:r>
                    </a:p>
                  </a:txBody>
                  <a:tcPr marL="68580" marR="68580" marT="34290" marB="34290" anchor="ctr"/>
                </a:tc>
                <a:tc>
                  <a:txBody>
                    <a:bodyPr/>
                    <a:lstStyle/>
                    <a:p>
                      <a:pPr rtl="0"/>
                      <a:r>
                        <a:rPr lang="pt-BR" sz="1100">
                          <a:solidFill>
                            <a:srgbClr val="000000"/>
                          </a:solidFill>
                        </a:rPr>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pt-BR" sz="1100">
                          <a:solidFill>
                            <a:srgbClr val="000000"/>
                          </a:solidFill>
                        </a:rPr>
                        <a:t>13.4.5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solidFill>
                            <a:srgbClr val="000000"/>
                          </a:solidFill>
                        </a:rPr>
                        <a:t>Packet Tracer</a:t>
                      </a:r>
                    </a:p>
                  </a:txBody>
                  <a:tcPr marL="68580" marR="68580" marT="34290" marB="34290" anchor="ctr"/>
                </a:tc>
                <a:tc>
                  <a:txBody>
                    <a:bodyPr/>
                    <a:lstStyle/>
                    <a:p>
                      <a:pPr rtl="0"/>
                      <a:r>
                        <a:rPr lang="pt-BR" sz="1100">
                          <a:solidFill>
                            <a:srgbClr val="000000"/>
                          </a:solidFill>
                        </a:rPr>
                        <a:t>Troubleshoot WLAN Issues</a:t>
                      </a:r>
                    </a:p>
                  </a:txBody>
                  <a:tcPr marL="68580" marR="68580" marT="34290" marB="34290" anchor="ctr"/>
                </a:tc>
                <a:tc>
                  <a:txBody>
                    <a:bodyPr/>
                    <a:lstStyle/>
                    <a:p>
                      <a:pPr rtl="0"/>
                      <a:r>
                        <a:rPr lang="pt-BR" sz="1100">
                          <a:solidFill>
                            <a:srgbClr val="000000"/>
                          </a:solidFill>
                        </a:rPr>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pt-BR" sz="1100">
                          <a:solidFill>
                            <a:srgbClr val="000000"/>
                          </a:solidFill>
                        </a:rPr>
                        <a:t>13.5.1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WLAN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solidFill>
                            <a:srgbClr val="000000"/>
                          </a:solidFill>
                          <a:effectLst/>
                          <a:uLnTx/>
                          <a:uFillTx/>
                        </a:rPr>
                        <a:t>Recommended</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pt-BR" sz="1100">
                          <a:solidFill>
                            <a:srgbClr val="000000"/>
                          </a:solidFill>
                        </a:rPr>
                        <a:t>13.5.3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solidFill>
                            <a:srgbClr val="000000"/>
                          </a:solidFill>
                        </a:rPr>
                        <a:t>WLAN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a:ln>
                            <a:noFill/>
                          </a:ln>
                          <a:solidFill>
                            <a:srgbClr val="000000"/>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3338810773"/>
                  </a:ext>
                </a:extLst>
              </a:tr>
            </a:tbl>
          </a:graphicData>
        </a:graphic>
      </p:graphicFrame>
    </p:spTree>
    <p:custDataLst>
      <p:tags r:id="rId1"/>
    </p:custDataLst>
    <p:extLst>
      <p:ext uri="{BB962C8B-B14F-4D97-AF65-F5344CB8AC3E}">
        <p14:creationId xmlns:p14="http://schemas.microsoft.com/office/powerpoint/2010/main" val="382805073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pt-BR">
                <a:solidFill>
                  <a:schemeClr val="accent5">
                    <a:lumMod val="40000"/>
                    <a:lumOff val="60000"/>
                  </a:schemeClr>
                </a:solidFill>
              </a:rPr>
              <a:t>13.5 Módulo Prática e Resumo</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pt-BR" sz="1600"/>
              <a:t>Módulo Prática e Quiz</a:t>
            </a:r>
            <a:br>
              <a:rPr lang="en-US" sz="1600" dirty="0"/>
            </a:br>
            <a:r>
              <a:rPr lang="pt-BR" sz="2400"/>
              <a:t>Packet Tracer - Configurações de WLAN</a:t>
            </a:r>
          </a:p>
        </p:txBody>
      </p:sp>
      <p:sp>
        <p:nvSpPr>
          <p:cNvPr id="5" name="Content Placeholder 4">
            <a:extLst>
              <a:ext uri="{FF2B5EF4-FFF2-40B4-BE49-F238E27FC236}">
                <a16:creationId xmlns:a16="http://schemas.microsoft.com/office/drawing/2014/main" id="{79130D30-1A9D-D644-8924-A5D0D167798F}"/>
              </a:ext>
            </a:extLst>
          </p:cNvPr>
          <p:cNvSpPr>
            <a:spLocks noGrp="1"/>
          </p:cNvSpPr>
          <p:nvPr>
            <p:ph idx="1"/>
          </p:nvPr>
        </p:nvSpPr>
        <p:spPr>
          <a:xfrm>
            <a:off x="474662" y="731837"/>
            <a:ext cx="8280057" cy="3689897"/>
          </a:xfrm>
        </p:spPr>
        <p:txBody>
          <a:bodyPr/>
          <a:lstStyle/>
          <a:p>
            <a:pPr marL="0" indent="0" algn="l" rtl="0"/>
            <a:r>
              <a:rPr lang="pt-BR" sz="1600">
                <a:solidFill>
                  <a:srgbClr val="000000"/>
                </a:solidFill>
              </a:rPr>
              <a:t>In this Packet Tracer activity, you will configure both a wireless home router and a WLC-based network. Você implementará a segurança WPA2-PSK e WPA2-Enterprise.</a:t>
            </a:r>
          </a:p>
          <a:p>
            <a:pPr marL="285750" indent="-285750" algn="l" rtl="0">
              <a:buFont typeface="Arial" panose="020B0604020202020204" pitchFamily="34" charset="0"/>
              <a:buChar char="•"/>
            </a:pPr>
            <a:r>
              <a:rPr lang="pt-BR" sz="1400">
                <a:solidFill>
                  <a:srgbClr val="000000"/>
                </a:solidFill>
              </a:rPr>
              <a:t>Configure um roteador doméstico para fornecer conectividade Wi-Fi a uma variedade de dispositivos.</a:t>
            </a:r>
          </a:p>
          <a:p>
            <a:pPr marL="285750" indent="-285750" algn="l" rtl="0">
              <a:buFont typeface="Arial" panose="020B0604020202020204" pitchFamily="34" charset="0"/>
              <a:buChar char="•"/>
            </a:pPr>
            <a:r>
              <a:rPr lang="pt-BR" sz="1400">
                <a:solidFill>
                  <a:srgbClr val="000000"/>
                </a:solidFill>
              </a:rPr>
              <a:t>Configure a segurança WPA2-PSK em um roteador doméstico.</a:t>
            </a:r>
          </a:p>
          <a:p>
            <a:pPr marL="285750" indent="-285750" algn="l" rtl="0">
              <a:buFont typeface="Arial" panose="020B0604020202020204" pitchFamily="34" charset="0"/>
              <a:buChar char="•"/>
            </a:pPr>
            <a:r>
              <a:rPr lang="pt-BR" sz="1400">
                <a:solidFill>
                  <a:srgbClr val="000000"/>
                </a:solidFill>
              </a:rPr>
              <a:t>Configure interfaces em um WLC.</a:t>
            </a:r>
          </a:p>
          <a:p>
            <a:pPr marL="285750" indent="-285750" algn="l" rtl="0">
              <a:buFont typeface="Arial" panose="020B0604020202020204" pitchFamily="34" charset="0"/>
              <a:buChar char="•"/>
            </a:pPr>
            <a:r>
              <a:rPr lang="pt-BR" sz="1400">
                <a:solidFill>
                  <a:srgbClr val="000000"/>
                </a:solidFill>
              </a:rPr>
              <a:t>Configure a segurança WPA2-PSK em uma WLAN e conecte os hosts à WLAN.</a:t>
            </a:r>
          </a:p>
          <a:p>
            <a:pPr marL="285750" indent="-285750" algn="l" rtl="0">
              <a:buFont typeface="Arial" panose="020B0604020202020204" pitchFamily="34" charset="0"/>
              <a:buChar char="•"/>
            </a:pPr>
            <a:r>
              <a:rPr lang="pt-BR" sz="1400">
                <a:solidFill>
                  <a:srgbClr val="000000"/>
                </a:solidFill>
              </a:rPr>
              <a:t>Configure o WPA2-Enterprise em uma WLAN e conecte os hosts à WLAN.</a:t>
            </a:r>
          </a:p>
          <a:p>
            <a:pPr marL="285750" indent="-285750" algn="l" rtl="0">
              <a:buFont typeface="Arial" panose="020B0604020202020204" pitchFamily="34" charset="0"/>
              <a:buChar char="•"/>
            </a:pPr>
            <a:r>
              <a:rPr lang="pt-BR" sz="1400">
                <a:solidFill>
                  <a:srgbClr val="000000"/>
                </a:solidFill>
              </a:rPr>
              <a:t>Verificar a conectividade.</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0" indent="0" algn="l"/>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6496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pt-BR" sz="1400">
                <a:latin typeface="Arial" charset="0"/>
              </a:rPr>
              <a:t>Module Practice and Quiz</a:t>
            </a:r>
            <a:br>
              <a:rPr lang="en-US" dirty="0">
                <a:latin typeface="Arial" charset="0"/>
              </a:rPr>
            </a:br>
            <a:r>
              <a:rPr lang="pt-BR">
                <a:latin typeface="Arial" charset="0"/>
              </a:rPr>
              <a:t>What Did I Learn In This Module?</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pt-BR" sz="1400"/>
              <a:t>Trabalhadores remotos, pequenas filiais e redes domésticas costumam usar um roteador sem fio, que normalmente inclui um switch para clientes com fio, uma porta para uma conexão à Internet (às vezes denominada "WAN") e componentes sem fio para acesso de clientes sem fio. </a:t>
            </a:r>
          </a:p>
          <a:p>
            <a:pPr rtl="0">
              <a:spcBef>
                <a:spcPts val="0"/>
              </a:spcBef>
              <a:spcAft>
                <a:spcPts val="0"/>
              </a:spcAft>
              <a:buFont typeface="Arial" panose="020B0604020202020204" pitchFamily="34" charset="0"/>
              <a:buChar char="•"/>
            </a:pPr>
            <a:r>
              <a:rPr lang="pt-BR" sz="1400"/>
              <a:t>A maioria dos roteadores são pré-configurados para serem conectados à rede e prestarem serviços. O roteador sem fio usa o DHCP para fornecer automaticamente informações de endereçamento aos dispositivos conectados. </a:t>
            </a:r>
          </a:p>
          <a:p>
            <a:pPr rtl="0">
              <a:spcBef>
                <a:spcPts val="0"/>
              </a:spcBef>
              <a:spcAft>
                <a:spcPts val="0"/>
              </a:spcAft>
              <a:buFont typeface="Arial" panose="020B0604020202020204" pitchFamily="34" charset="0"/>
              <a:buChar char="•"/>
            </a:pPr>
            <a:r>
              <a:rPr lang="pt-BR" sz="1400"/>
              <a:t>Sua primeira prioridade deve ser alterar o nome de usuário e a senha do seu roteador sem fio. </a:t>
            </a:r>
          </a:p>
          <a:p>
            <a:pPr rtl="0">
              <a:spcBef>
                <a:spcPts val="0"/>
              </a:spcBef>
              <a:spcAft>
                <a:spcPts val="0"/>
              </a:spcAft>
              <a:buFont typeface="Arial" panose="020B0604020202020204" pitchFamily="34" charset="0"/>
              <a:buChar char="•"/>
            </a:pPr>
            <a:r>
              <a:rPr lang="pt-BR" sz="1400"/>
              <a:t>Se você quiser estender o alcance além de aproximadamente 45 metros em ambientes internos e 90 metros em ambientes externos, poderá adicionar pontos de acesso sem fio. </a:t>
            </a:r>
          </a:p>
          <a:p>
            <a:pPr rtl="0">
              <a:spcBef>
                <a:spcPts val="0"/>
              </a:spcBef>
              <a:spcAft>
                <a:spcPts val="0"/>
              </a:spcAft>
              <a:buFont typeface="Arial" panose="020B0604020202020204" pitchFamily="34" charset="0"/>
              <a:buChar char="•"/>
            </a:pPr>
            <a:r>
              <a:rPr lang="pt-BR" sz="1400"/>
              <a:t>O roteador usará um processo chamado Network Address Translation (NAT) para converter endereços IPv4 privados em endereços IPv4 roteáveis pela Internet. </a:t>
            </a:r>
          </a:p>
          <a:p>
            <a:pPr rtl="0">
              <a:spcBef>
                <a:spcPts val="0"/>
              </a:spcBef>
              <a:spcAft>
                <a:spcPts val="0"/>
              </a:spcAft>
              <a:buFont typeface="Arial" panose="020B0604020202020204" pitchFamily="34" charset="0"/>
              <a:buChar char="•"/>
            </a:pPr>
            <a:r>
              <a:rPr lang="pt-BR" sz="1400"/>
              <a:t>Ao configurar a QoS, você pode garantir que determinados tipos de tráfego, como voz e vídeo, sejam priorizados em relação ao tráfego que não é tão sensível ao tempo, como email e navegação na web.</a:t>
            </a:r>
          </a:p>
          <a:p>
            <a:pPr rtl="0">
              <a:spcBef>
                <a:spcPts val="0"/>
              </a:spcBef>
              <a:spcAft>
                <a:spcPts val="0"/>
              </a:spcAft>
              <a:buFont typeface="Arial" panose="020B0604020202020204" pitchFamily="34" charset="0"/>
              <a:buChar char="•"/>
            </a:pPr>
            <a:r>
              <a:rPr lang="pt-BR" sz="1400"/>
              <a:t>Os APs "leves" (LAPs) usam o protocolo Lightweight Access Point Protocol (LWAPP) para se comunicar com um controlador WLAN (WLC). </a:t>
            </a:r>
          </a:p>
        </p:txBody>
      </p:sp>
    </p:spTree>
    <p:custDataLst>
      <p:tags r:id="rId1"/>
    </p:custDataLst>
    <p:extLst>
      <p:ext uri="{BB962C8B-B14F-4D97-AF65-F5344CB8AC3E}">
        <p14:creationId xmlns:p14="http://schemas.microsoft.com/office/powerpoint/2010/main" val="292962315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pt-BR" sz="1400">
                <a:latin typeface="Arial" charset="0"/>
              </a:rPr>
              <a:t>Módulo Prática e Quiz</a:t>
            </a:r>
            <a:br>
              <a:rPr lang="en-US" dirty="0">
                <a:latin typeface="Arial" charset="0"/>
              </a:rPr>
            </a:br>
            <a:r>
              <a:rPr lang="pt-BR">
                <a:latin typeface="Arial" charset="0"/>
              </a:rPr>
              <a:t>O que aprendi neste módulo? (continuação)</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pt-BR" sz="1400"/>
              <a:t>A configuração de um controlador de LAN sem fio (WLC) é semelhante à configuração de um roteador sem fio, exceto que um WLC controla os APs e fornece mais serviços e recursos de gerenciamento. Use a interface WLC para visualizar uma imagem geral das informações e desempenho do sistema do AP, acessar configurações avançadas e configurar uma WLAN.</a:t>
            </a:r>
          </a:p>
          <a:p>
            <a:pPr rtl="0">
              <a:spcBef>
                <a:spcPts val="0"/>
              </a:spcBef>
              <a:spcAft>
                <a:spcPts val="0"/>
              </a:spcAft>
              <a:buFont typeface="Arial" panose="020B0604020202020204" pitchFamily="34" charset="0"/>
              <a:buChar char="•"/>
            </a:pPr>
            <a:r>
              <a:rPr lang="pt-BR" sz="1400"/>
              <a:t>SNMP é usado para monitorar a rede. O WLC é configurado para encaminhar todas as mensagens de log SNMP, chamados de armadilhas (traps), para o servidor SNMP. </a:t>
            </a:r>
          </a:p>
          <a:p>
            <a:pPr rtl="0">
              <a:spcBef>
                <a:spcPts val="0"/>
              </a:spcBef>
              <a:spcAft>
                <a:spcPts val="0"/>
              </a:spcAft>
              <a:buFont typeface="Arial" panose="020B0604020202020204" pitchFamily="34" charset="0"/>
              <a:buChar char="•"/>
            </a:pPr>
            <a:r>
              <a:rPr lang="pt-BR" sz="1400"/>
              <a:t>Para autenticação do usuário WLAN, um servidor RADIUS é usado para serviços de autenticação, autorização e contabilidade (authentication, authorization and accounting, AAA). O acesso de usuários individuais pode ser rastreado e auditado. </a:t>
            </a:r>
          </a:p>
          <a:p>
            <a:pPr rtl="0">
              <a:spcBef>
                <a:spcPts val="0"/>
              </a:spcBef>
              <a:spcAft>
                <a:spcPts val="0"/>
              </a:spcAft>
              <a:buFont typeface="Arial" panose="020B0604020202020204" pitchFamily="34" charset="0"/>
              <a:buChar char="•"/>
            </a:pPr>
            <a:r>
              <a:rPr lang="pt-BR" sz="1400"/>
              <a:t>Use a interface WLC para configurar as informações do servidor SNMP e do servidor RADIUS, das interfaces VLAN, do escopo DHCP e da WLAN com WPA2-Enterprise.</a:t>
            </a:r>
          </a:p>
          <a:p>
            <a:pPr rtl="0">
              <a:spcBef>
                <a:spcPts val="0"/>
              </a:spcBef>
              <a:spcAft>
                <a:spcPts val="0"/>
              </a:spcAft>
              <a:buFont typeface="Arial" panose="020B0604020202020204" pitchFamily="34" charset="0"/>
              <a:buChar char="•"/>
            </a:pPr>
            <a:r>
              <a:rPr lang="pt-BR" sz="1400"/>
              <a:t>Há seis etapas no processo de solução de problemas. </a:t>
            </a:r>
          </a:p>
          <a:p>
            <a:pPr rtl="0">
              <a:spcBef>
                <a:spcPts val="0"/>
              </a:spcBef>
              <a:spcAft>
                <a:spcPts val="0"/>
              </a:spcAft>
              <a:buFont typeface="Arial" panose="020B0604020202020204" pitchFamily="34" charset="0"/>
              <a:buChar char="•"/>
            </a:pPr>
            <a:r>
              <a:rPr lang="pt-BR" sz="1400"/>
              <a:t>Na identificação e solução de problemas de uma WLAN, é recomendável usar um processo de eliminação. Os problemas comuns são: falta de conectividade e desempenho da conexão sem fio quando o PC está operacional. </a:t>
            </a:r>
          </a:p>
          <a:p>
            <a:pPr rtl="0">
              <a:spcBef>
                <a:spcPts val="0"/>
              </a:spcBef>
              <a:spcAft>
                <a:spcPts val="0"/>
              </a:spcAft>
              <a:buFont typeface="Arial" panose="020B0604020202020204" pitchFamily="34" charset="0"/>
              <a:buChar char="•"/>
            </a:pPr>
            <a:r>
              <a:rPr lang="pt-BR" sz="1400"/>
              <a:t>Para otimizar e aumentar a largura de banda dos roteadores e pontos de acesso 802.11 de banda dupla: atualize os clientes sem fio ou então divida o tráfego. </a:t>
            </a:r>
          </a:p>
          <a:p>
            <a:pPr rtl="0">
              <a:spcBef>
                <a:spcPts val="0"/>
              </a:spcBef>
              <a:spcAft>
                <a:spcPts val="0"/>
              </a:spcAft>
              <a:buFont typeface="Arial" panose="020B0604020202020204" pitchFamily="34" charset="0"/>
              <a:buChar char="•"/>
            </a:pPr>
            <a:r>
              <a:rPr lang="pt-BR" sz="1400"/>
              <a:t>A maioria dos roteadores e APs oferecem firmware que pode ser atualizado. As versões de firmware podem conter correções para problemas comuns apresentados por clientes, além de vulnerabilidades de segurança. Você deve verificar periodicamente o roteador ou AP para ver se há atualizações.</a:t>
            </a:r>
          </a:p>
        </p:txBody>
      </p:sp>
    </p:spTree>
    <p:custDataLst>
      <p:tags r:id="rId1"/>
    </p:custDataLst>
    <p:extLst>
      <p:ext uri="{BB962C8B-B14F-4D97-AF65-F5344CB8AC3E}">
        <p14:creationId xmlns:p14="http://schemas.microsoft.com/office/powerpoint/2010/main" val="1159225910"/>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pt-BR" sz="1400">
                <a:latin typeface="Arial" charset="0"/>
              </a:rPr>
              <a:t>Module 13: WLAN Configuration</a:t>
            </a:r>
            <a:br>
              <a:rPr lang="en-US" dirty="0">
                <a:latin typeface="Arial" charset="0"/>
              </a:rPr>
            </a:br>
            <a:r>
              <a:rPr lang="pt-BR">
                <a:latin typeface="Arial" charset="0"/>
              </a:rPr>
              <a:t>New Terms and Commands</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5" y="798944"/>
            <a:ext cx="4069589" cy="4155319"/>
          </a:xfrm>
        </p:spPr>
        <p:txBody>
          <a:bodyPr/>
          <a:lstStyle/>
          <a:p>
            <a:pPr rtl="0">
              <a:buFont typeface="Arial" panose="020B0604020202020204" pitchFamily="34" charset="0"/>
              <a:buChar char="•"/>
            </a:pPr>
            <a:r>
              <a:rPr lang="pt-BR" sz="1400"/>
              <a:t>Network Address Translation (NAT)</a:t>
            </a:r>
            <a:r>
              <a:rPr lang="pt-BR" sz="1400" b="1"/>
              <a:t> </a:t>
            </a:r>
          </a:p>
          <a:p>
            <a:pPr rtl="0">
              <a:buFont typeface="Arial" panose="020B0604020202020204" pitchFamily="34" charset="0"/>
              <a:buChar char="•"/>
            </a:pPr>
            <a:r>
              <a:rPr lang="pt-BR" sz="1400"/>
              <a:t>Wireless Mesh Network (WMN)</a:t>
            </a:r>
          </a:p>
          <a:p>
            <a:pPr rtl="0">
              <a:buFont typeface="Arial" panose="020B0604020202020204" pitchFamily="34" charset="0"/>
              <a:buChar char="•"/>
            </a:pPr>
            <a:r>
              <a:rPr lang="pt-BR" sz="1400"/>
              <a:t>Port Forwarding</a:t>
            </a:r>
          </a:p>
          <a:p>
            <a:pPr rtl="0">
              <a:buFont typeface="Arial" panose="020B0604020202020204" pitchFamily="34" charset="0"/>
              <a:buChar char="•"/>
            </a:pPr>
            <a:r>
              <a:rPr lang="pt-BR" sz="1400"/>
              <a:t>Port Triggering</a:t>
            </a:r>
          </a:p>
        </p:txBody>
      </p:sp>
      <p:sp>
        <p:nvSpPr>
          <p:cNvPr id="6" name="Content Placeholder 2">
            <a:extLst>
              <a:ext uri="{FF2B5EF4-FFF2-40B4-BE49-F238E27FC236}">
                <a16:creationId xmlns:a16="http://schemas.microsoft.com/office/drawing/2014/main" id="{B1627BFE-6B32-CC4C-95DE-D9696B38972C}"/>
              </a:ext>
            </a:extLst>
          </p:cNvPr>
          <p:cNvSpPr txBox="1">
            <a:spLocks/>
          </p:cNvSpPr>
          <p:nvPr/>
        </p:nvSpPr>
        <p:spPr bwMode="auto">
          <a:xfrm>
            <a:off x="4324972" y="798944"/>
            <a:ext cx="4069589"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pt-BR" sz="1200" b="1"/>
              <a:t> </a:t>
            </a:r>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pt-BR"/>
              <a:t>Module 13: Best Practices</a:t>
            </a:r>
          </a:p>
        </p:txBody>
      </p:sp>
      <p:sp>
        <p:nvSpPr>
          <p:cNvPr id="11266" name="Rectangle 34"/>
          <p:cNvSpPr>
            <a:spLocks noGrp="1" noChangeArrowheads="1"/>
          </p:cNvSpPr>
          <p:nvPr>
            <p:ph idx="1"/>
          </p:nvPr>
        </p:nvSpPr>
        <p:spPr>
          <a:xfrm>
            <a:off x="145357" y="684644"/>
            <a:ext cx="8853286" cy="4155319"/>
          </a:xfrm>
        </p:spPr>
        <p:txBody>
          <a:bodyPr/>
          <a:lstStyle/>
          <a:p>
            <a:pPr marL="0" indent="0" rtl="0">
              <a:lnSpc>
                <a:spcPct val="85000"/>
              </a:lnSpc>
              <a:spcBef>
                <a:spcPct val="30000"/>
              </a:spcBef>
              <a:buNone/>
            </a:pPr>
            <a:r>
              <a:rPr lang="pt-BR" sz="1600"/>
              <a:t>Prior to teaching Module 13, the instructor should:</a:t>
            </a:r>
          </a:p>
          <a:p>
            <a:pPr rtl="0">
              <a:lnSpc>
                <a:spcPct val="85000"/>
              </a:lnSpc>
              <a:spcBef>
                <a:spcPct val="30000"/>
              </a:spcBef>
              <a:buFont typeface="Arial" panose="020B0604020202020204" pitchFamily="34" charset="0"/>
              <a:buChar char="•"/>
            </a:pPr>
            <a:r>
              <a:rPr lang="pt-BR" sz="1600"/>
              <a:t>Review the activities and assessments for this module.</a:t>
            </a:r>
          </a:p>
          <a:p>
            <a:pPr rtl="0">
              <a:lnSpc>
                <a:spcPct val="85000"/>
              </a:lnSpc>
              <a:spcBef>
                <a:spcPct val="30000"/>
              </a:spcBef>
              <a:buFont typeface="Arial" panose="020B0604020202020204" pitchFamily="34" charset="0"/>
              <a:buChar char="•"/>
            </a:pPr>
            <a:r>
              <a:rPr lang="pt-BR" sz="1600"/>
              <a:t>Try to include as many questions as possible to keep students engaged during classroom presentation.</a:t>
            </a:r>
          </a:p>
          <a:p>
            <a:pPr rtl="0">
              <a:lnSpc>
                <a:spcPct val="85000"/>
              </a:lnSpc>
              <a:spcBef>
                <a:spcPct val="30000"/>
              </a:spcBef>
              <a:buFont typeface="Arial" panose="020B0604020202020204" pitchFamily="34" charset="0"/>
              <a:buChar char="•"/>
            </a:pPr>
            <a:r>
              <a:rPr lang="pt-BR" sz="1600"/>
              <a:t>After this Module, the L2 Security and WLANs Exam is available, covering Modules 10-13.</a:t>
            </a:r>
          </a:p>
          <a:p>
            <a:pPr marL="0" indent="0">
              <a:lnSpc>
                <a:spcPct val="85000"/>
              </a:lnSpc>
              <a:spcBef>
                <a:spcPct val="30000"/>
              </a:spcBef>
              <a:buNone/>
            </a:pPr>
            <a:endParaRPr lang="en-US" sz="1600" dirty="0"/>
          </a:p>
          <a:p>
            <a:pPr marL="0" indent="0" rtl="0">
              <a:lnSpc>
                <a:spcPct val="85000"/>
              </a:lnSpc>
              <a:spcBef>
                <a:spcPct val="30000"/>
              </a:spcBef>
              <a:buNone/>
            </a:pPr>
            <a:r>
              <a:rPr lang="pt-BR" sz="1600"/>
              <a:t>Topic 13.1</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Why should you periodically change the credentials on your wireless router?</a:t>
            </a:r>
          </a:p>
          <a:p>
            <a:pPr lvl="2" rtl="0">
              <a:lnSpc>
                <a:spcPct val="85000"/>
              </a:lnSpc>
              <a:spcBef>
                <a:spcPct val="30000"/>
              </a:spcBef>
            </a:pPr>
            <a:r>
              <a:rPr lang="pt-BR" sz="1600"/>
              <a:t>What value do you think QoS would provide to a home user?</a:t>
            </a:r>
          </a:p>
          <a:p>
            <a:pPr marL="0" indent="0">
              <a:lnSpc>
                <a:spcPct val="85000"/>
              </a:lnSpc>
              <a:spcBef>
                <a:spcPct val="30000"/>
              </a:spcBef>
              <a:buNone/>
            </a:pPr>
            <a:endParaRPr lang="en-US" sz="1400"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pt-BR"/>
              <a:t>Module 13: Best Practices (Cont.)</a:t>
            </a:r>
          </a:p>
        </p:txBody>
      </p:sp>
      <p:sp>
        <p:nvSpPr>
          <p:cNvPr id="11266" name="Rectangle 34"/>
          <p:cNvSpPr>
            <a:spLocks noGrp="1" noChangeArrowheads="1"/>
          </p:cNvSpPr>
          <p:nvPr>
            <p:ph idx="1"/>
          </p:nvPr>
        </p:nvSpPr>
        <p:spPr>
          <a:xfrm>
            <a:off x="145357" y="684644"/>
            <a:ext cx="8853286" cy="4155319"/>
          </a:xfrm>
        </p:spPr>
        <p:txBody>
          <a:bodyPr/>
          <a:lstStyle/>
          <a:p>
            <a:pPr marL="0" indent="0" rtl="0">
              <a:lnSpc>
                <a:spcPct val="85000"/>
              </a:lnSpc>
              <a:spcBef>
                <a:spcPct val="30000"/>
              </a:spcBef>
              <a:buNone/>
            </a:pPr>
            <a:r>
              <a:rPr lang="pt-BR" sz="1600"/>
              <a:t>Topic 13.2</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What do you think is one of the benefits of deploying a network using a WLC?</a:t>
            </a:r>
          </a:p>
          <a:p>
            <a:pPr lvl="2" rtl="0">
              <a:lnSpc>
                <a:spcPct val="85000"/>
              </a:lnSpc>
              <a:spcBef>
                <a:spcPct val="30000"/>
              </a:spcBef>
            </a:pPr>
            <a:r>
              <a:rPr lang="pt-BR" sz="1600"/>
              <a:t>What protocol does the WLC use to learn about the AP?</a:t>
            </a:r>
          </a:p>
          <a:p>
            <a:pPr marL="0" indent="0" rtl="0" eaLnBrk="1" hangingPunct="1">
              <a:lnSpc>
                <a:spcPct val="85000"/>
              </a:lnSpc>
              <a:spcBef>
                <a:spcPct val="30000"/>
              </a:spcBef>
              <a:buNone/>
            </a:pPr>
            <a:r>
              <a:rPr lang="pt-BR" sz="1600"/>
              <a:t>Topic 13.3</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In your opinion, what is a downside to centralized authentication with RADIUS?</a:t>
            </a:r>
          </a:p>
          <a:p>
            <a:pPr lvl="2" rtl="0">
              <a:lnSpc>
                <a:spcPct val="85000"/>
              </a:lnSpc>
              <a:spcBef>
                <a:spcPct val="30000"/>
              </a:spcBef>
            </a:pPr>
            <a:r>
              <a:rPr lang="pt-BR" sz="1600"/>
              <a:t>Why would you disable the broadcast of your SSID?</a:t>
            </a:r>
          </a:p>
          <a:p>
            <a:pPr marL="0" indent="0" rtl="0">
              <a:lnSpc>
                <a:spcPct val="85000"/>
              </a:lnSpc>
              <a:spcBef>
                <a:spcPct val="30000"/>
              </a:spcBef>
              <a:buNone/>
            </a:pPr>
            <a:r>
              <a:rPr lang="pt-BR" sz="1600"/>
              <a:t>Topic 13.4</a:t>
            </a:r>
          </a:p>
          <a:p>
            <a:pPr lvl="1" rtl="0">
              <a:lnSpc>
                <a:spcPct val="85000"/>
              </a:lnSpc>
              <a:spcBef>
                <a:spcPct val="30000"/>
              </a:spcBef>
            </a:pPr>
            <a:r>
              <a:rPr lang="pt-BR" sz="1600"/>
              <a:t>Ask the students or have a class discussion</a:t>
            </a:r>
          </a:p>
          <a:p>
            <a:pPr lvl="2" rtl="0">
              <a:lnSpc>
                <a:spcPct val="85000"/>
              </a:lnSpc>
              <a:spcBef>
                <a:spcPct val="30000"/>
              </a:spcBef>
            </a:pPr>
            <a:r>
              <a:rPr lang="pt-BR" sz="1600"/>
              <a:t>Why is keeping updated firmware so important to network security?</a:t>
            </a:r>
          </a:p>
          <a:p>
            <a:pPr lvl="2" rtl="0">
              <a:lnSpc>
                <a:spcPct val="85000"/>
              </a:lnSpc>
              <a:spcBef>
                <a:spcPct val="30000"/>
              </a:spcBef>
            </a:pPr>
            <a:r>
              <a:rPr lang="pt-BR" sz="1600"/>
              <a:t>Many wireless routers allow the owner to run several different wireless networks; one in the 2.4Ghz band and another in the 5Ghz band. What benefit might that provide?</a:t>
            </a:r>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7072</TotalTime>
  <Words>6020</Words>
  <Application>Microsoft Office PowerPoint</Application>
  <PresentationFormat>On-screen Show (16:9)</PresentationFormat>
  <Paragraphs>855</Paragraphs>
  <Slides>75</Slides>
  <Notes>73</Notes>
  <HiddenSlides>9</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Default Theme</vt:lpstr>
      <vt:lpstr>Módulo 13: Configuração de WLAN</vt:lpstr>
      <vt:lpstr>Instructor Materials – Module 13 Planning Guide</vt:lpstr>
      <vt:lpstr>What to Expect in this Module</vt:lpstr>
      <vt:lpstr>What to Expect in this Module (Cont.)</vt:lpstr>
      <vt:lpstr>Check Your Understanding</vt:lpstr>
      <vt:lpstr>Module 13: Activities</vt:lpstr>
      <vt:lpstr>Module 13: Activities (Cont.)</vt:lpstr>
      <vt:lpstr>Module 13: Best Practices</vt:lpstr>
      <vt:lpstr>Module 13: Best Practices (Cont.)</vt:lpstr>
      <vt:lpstr>Módulo 13: Configuração de WLAN</vt:lpstr>
      <vt:lpstr>Objetivos do módulo</vt:lpstr>
      <vt:lpstr>13.1 Configuração da WLAN do site remoto</vt:lpstr>
      <vt:lpstr>Configuração de WLAN no site remoto Vídeo - Configurar uma rede sem fio</vt:lpstr>
      <vt:lpstr>Configuração da WLAN do site remoto  O roteador Wireless</vt:lpstr>
      <vt:lpstr>Configuração da WLAN do site remoto  Acessando o roteador Wireless</vt:lpstr>
      <vt:lpstr>Configuração da WLAN do site remoto  Configurações Básicas da Rede</vt:lpstr>
      <vt:lpstr>Configuração da WLAN do site remoto  Configurações Básicas da Rede</vt:lpstr>
      <vt:lpstr>Configuração de WLAN no site remoto Vídeo - Configurar uma rede sem fio</vt:lpstr>
      <vt:lpstr>Configuração da WLAN do site remoto  NAT para IPv4</vt:lpstr>
      <vt:lpstr>Configuração da WLAN do site remoto  Qualidade do Serviço</vt:lpstr>
      <vt:lpstr>Configuração da WLAN do site remoto  NAT para IPv4</vt:lpstr>
      <vt:lpstr>Configuração de WLAN no site remoto Packet Tracer - Configurar uma rede sem fio</vt:lpstr>
      <vt:lpstr>Configuração de WLAN no site remoto Laboratório - Configurar uma rede sem fio</vt:lpstr>
      <vt:lpstr>13.2 Configurar uma WLAN básica no WLC</vt:lpstr>
      <vt:lpstr>Configurar uma WLAN básica no WLC Vídeo – Configurar uma WLAN básica no WLC</vt:lpstr>
      <vt:lpstr>Configurar uma WLAN básica no WLC  Topologia WLC </vt:lpstr>
      <vt:lpstr>Configurar uma WLAN básica no WLC  Acessar o WLC</vt:lpstr>
      <vt:lpstr>Configurar uma WLAN básica no WLC  Visualizar Informação do AP</vt:lpstr>
      <vt:lpstr>Configurar uma WLAN básica no WLC   Configurações Avançadas </vt:lpstr>
      <vt:lpstr>Configurar uma WLAN básica no WLC  Configure a WLAN </vt:lpstr>
      <vt:lpstr>Configurar uma WLAN básica no WLC  Configurar uma WLAN </vt:lpstr>
      <vt:lpstr>Configurar uma WLAN básica no WLC  Configurar uma WLAN (Cont)</vt:lpstr>
      <vt:lpstr>Configurar uma WLAN básica no WLC  Configurar uma WLAN (Cont)</vt:lpstr>
      <vt:lpstr>Configurar uma WLAN básica no WLC  Configurar uma WLAN (Cont)</vt:lpstr>
      <vt:lpstr>Configurar uma WLAN básica no WLC  Configurar uma WLAN </vt:lpstr>
      <vt:lpstr>Configurar uma WLAN básica no WLC Packet Tracer – Configurar uma WLAN básica no WLC</vt:lpstr>
      <vt:lpstr>13.3 - Configurar uma WLAN Enterprise WPA2 no WLC</vt:lpstr>
      <vt:lpstr>Configurar uma WLAN corporativa WPA2 no WLC Vídeo – Defina um servidor SNMP e RADIUS no WLC</vt:lpstr>
      <vt:lpstr>Configure uma WLAN corporativa WPA2 no WLC  SNMP e RADIUS</vt:lpstr>
      <vt:lpstr>Configurar uma WLAN corporativa WPA2 no WLC Configurar informações do servidor SNMP</vt:lpstr>
      <vt:lpstr>Configurar uma WLAN corporativa WPA2 no WLC  Configurar Informações do Servidor RADIUS</vt:lpstr>
      <vt:lpstr>Configurar uma WLAN corporativa WPA2 no WLC Configurar Informações do Servidor RADIUS (Cont.)</vt:lpstr>
      <vt:lpstr>Configurar uma WLAN corporativa WPA2 no WLC Vídeo - Configurar uma VLAN para uma nova WLAN</vt:lpstr>
      <vt:lpstr>Configurar uma WLAN corporativa WPA2 no WLC Topologia com endereçamento VLAN 5</vt:lpstr>
      <vt:lpstr>Configurar uma WLAN corporativa WPA2 no WLC Configurar uma nova Interface</vt:lpstr>
      <vt:lpstr>Configurar uma WLAN corporativa WPA2 no WLC Configurar uma nova Interface (Continuação)</vt:lpstr>
      <vt:lpstr>Configurar uma WLAN corporativa WPA2 no WLC Configurar uma nova Interface (Continuação)</vt:lpstr>
      <vt:lpstr>Configurar uma WLAN corporativa WPA2 no WLC Configurar uma nova Interface (Continuação)</vt:lpstr>
      <vt:lpstr>Configurar uma WLAN corporativa WPA2 no WLC Configurar uma nova Interface (Continuação)</vt:lpstr>
      <vt:lpstr>Configurar uma WLAN corporativa WPA2 no WLC Vídeo - Vídeo - Configurar um escopo DHCP</vt:lpstr>
      <vt:lpstr>Configurar uma WLAN corporativa WPA2 no WLC Vídeo - Vídeo - Configurar um escopo DHCP</vt:lpstr>
      <vt:lpstr>Configurar uma WLAN corporativa WPA2 no WLC Configurar um escopo DHCP (Continuação)</vt:lpstr>
      <vt:lpstr>Configurar uma WLAN corporativa WPA2 no WLC Configurar um escopo DHCP (Continuação)</vt:lpstr>
      <vt:lpstr>Configurar uma WLAN corporativa WPA2 no WLC Configurar um escopo DHCP (Continuação)</vt:lpstr>
      <vt:lpstr>Configurar uma WLAN corporativa WPA2 no WLC Vídeo -Configurar uma WLAN corporativa WPA2</vt:lpstr>
      <vt:lpstr>Configurar uma WLAN corporativa WPA2 no WLC Vídeo -Configurar uma WLAN corporativa WPA2</vt:lpstr>
      <vt:lpstr>Configurar uma WLAN corporativa WPA2 no WLC Vídeo -Configurar uma WLAN corporativa WPA2 (Continuação)</vt:lpstr>
      <vt:lpstr>Configurar uma WLAN corporativa WPA2 no WLC Vídeo -Configurar uma WLAN corporativa WPA2 (Continuação)</vt:lpstr>
      <vt:lpstr>Configurar uma WLAN corporativa WPA2 no WLC Vídeo -Configurar uma WLAN corporativa WPA2 (Continuação)</vt:lpstr>
      <vt:lpstr>Configurar uma WLAN corporativa WPA2 no WLC Packet Tracer -Configurar uma WLAN corporativa WPA2</vt:lpstr>
      <vt:lpstr>13.4 Solucionar problemas de WLAN</vt:lpstr>
      <vt:lpstr>Solucionar problemas de WLAN  Abordagens para solução de problemas</vt:lpstr>
      <vt:lpstr>Solucionar problemas de WLAN  Abordagens para solução de problemas (Continuação)</vt:lpstr>
      <vt:lpstr>Solucionar problemas de problemas de WLAN  O cliente sem fio não está se conectando</vt:lpstr>
      <vt:lpstr>Solucionar problemas de problemas de WLAN  O cliente sem fio não está se conectando</vt:lpstr>
      <vt:lpstr>Solucionar problemas de WLAN Solução de problemas quando a rede está lenta</vt:lpstr>
      <vt:lpstr>Solucionar problemas de WLAN  Solução de problemas quando a rede está lenta (Continuação)</vt:lpstr>
      <vt:lpstr>Solucionar problemas de WLAN  atualizando o firmware</vt:lpstr>
      <vt:lpstr>Solucionar problemas de WLAN  Packet Tracer - Solucionar problemas de WLAN</vt:lpstr>
      <vt:lpstr>13.5 Módulo Prática e Resumo</vt:lpstr>
      <vt:lpstr>Módulo Prática e Quiz Packet Tracer - Configurações de WLAN</vt:lpstr>
      <vt:lpstr>Module Practice and Quiz What Did I Learn In This Module?</vt:lpstr>
      <vt:lpstr>Módulo Prática e Quiz O que aprendi neste módulo? (continuação)</vt:lpstr>
      <vt:lpstr>Module 13: WLAN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378</cp:revision>
  <dcterms:created xsi:type="dcterms:W3CDTF">2019-10-18T06:21:22Z</dcterms:created>
  <dcterms:modified xsi:type="dcterms:W3CDTF">2020-05-14T02:55:02Z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